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258" r:id="rId5"/>
    <p:sldId id="289" r:id="rId6"/>
    <p:sldId id="290" r:id="rId8"/>
    <p:sldId id="291" r:id="rId9"/>
    <p:sldId id="259" r:id="rId10"/>
    <p:sldId id="260" r:id="rId11"/>
    <p:sldId id="261" r:id="rId12"/>
    <p:sldId id="262" r:id="rId13"/>
    <p:sldId id="263" r:id="rId14"/>
    <p:sldId id="283" r:id="rId15"/>
    <p:sldId id="287" r:id="rId16"/>
    <p:sldId id="288" r:id="rId17"/>
    <p:sldId id="299" r:id="rId18"/>
    <p:sldId id="294" r:id="rId19"/>
    <p:sldId id="297" r:id="rId20"/>
    <p:sldId id="295" r:id="rId21"/>
    <p:sldId id="300" r:id="rId22"/>
    <p:sldId id="266" r:id="rId23"/>
    <p:sldId id="267" r:id="rId24"/>
    <p:sldId id="268" r:id="rId25"/>
    <p:sldId id="269" r:id="rId26"/>
    <p:sldId id="302" r:id="rId27"/>
    <p:sldId id="301" r:id="rId28"/>
    <p:sldId id="271" r:id="rId29"/>
    <p:sldId id="272" r:id="rId30"/>
    <p:sldId id="273" r:id="rId31"/>
    <p:sldId id="303" r:id="rId32"/>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86" d="100"/>
          <a:sy n="86" d="100"/>
        </p:scale>
        <p:origin x="533" y="72"/>
      </p:cViewPr>
      <p:guideLst>
        <p:guide orient="horz" pos="2160"/>
        <p:guide pos="285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gs" Target="tags/tag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BDB56-16A3-48A5-B33A-CD7C8220389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6FB07-1DF0-4970-BC4D-C5D49EE6D75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为什么要学</a:t>
            </a:r>
            <a:r>
              <a:rPr lang="en-US" altLang="zh-CN" dirty="0"/>
              <a:t>Python</a:t>
            </a:r>
            <a:r>
              <a:rPr lang="zh-CN" altLang="en-US"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跨平台的好处</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的相关知识</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C6FB07-1DF0-4970-BC4D-C5D49EE6D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的相关知识</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的运算符和表达式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打印当前日期和时间的程序的介绍</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程序运行当前的日期和时间的结果</a:t>
            </a:r>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与其他编程语言的比较</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斐波那契数列讲解</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的算法实现</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输出数列的运行时间差异</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的优点</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的算法实现</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与其他编程语言的比较</a:t>
            </a:r>
            <a:r>
              <a:rPr lang="en-US" altLang="zh-CN" dirty="0"/>
              <a:t>--</a:t>
            </a:r>
            <a:r>
              <a:rPr lang="zh-CN" altLang="en-US" dirty="0"/>
              <a:t>如何权衡</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rPr>
              <a:t>动手设计一个</a:t>
            </a:r>
            <a:r>
              <a:rPr kumimoji="0" lang="en-US" altLang="zh-CN"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rPr>
              <a:t>Python</a:t>
            </a:r>
            <a:r>
              <a:rPr kumimoji="0" lang="zh-CN" alt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rPr>
              <a:t>小程序</a:t>
            </a:r>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掌握</a:t>
            </a:r>
            <a:r>
              <a:rPr lang="en-US" altLang="zh-CN" dirty="0"/>
              <a:t>Python</a:t>
            </a:r>
            <a:r>
              <a:rPr lang="zh-CN" altLang="en-US" dirty="0"/>
              <a:t>，未来可从事高薪职业</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python</a:t>
            </a:r>
            <a:r>
              <a:rPr lang="zh-CN" altLang="en-US" dirty="0"/>
              <a:t>时间线了解历史</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历史时间线</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对编程世界的影响</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应用案例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跨平台的概念</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如何做到跨平台</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1C6FB07-1DF0-4970-BC4D-C5D49EE6D75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7.jpe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27.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09600" y="2286000"/>
            <a:ext cx="5943600" cy="1019125"/>
          </a:xfrm>
          <a:prstGeom prst="rect">
            <a:avLst/>
          </a:prstGeom>
        </p:spPr>
        <p:txBody>
          <a:bodyPr vert="horz" wrap="square" lIns="114300" tIns="57150" rIns="114300" bIns="57150" rtlCol="0" anchor="t" anchorCtr="0">
            <a:spAutoFit/>
          </a:bodyPr>
          <a:lstStyle/>
          <a:p>
            <a:pPr algn="ctr">
              <a:lnSpc>
                <a:spcPct val="120000"/>
              </a:lnSpc>
            </a:pPr>
            <a:r>
              <a:rPr lang="en-US" sz="5400" b="1" dirty="0">
                <a:solidFill>
                  <a:schemeClr val="tx1">
                    <a:lumMod val="75000"/>
                    <a:lumOff val="25000"/>
                  </a:schemeClr>
                </a:solidFill>
                <a:latin typeface="宋体" panose="02010600030101010101" pitchFamily="2" charset="-122"/>
                <a:ea typeface="汉仪夏日体W" panose="00020600040101010101" pitchFamily="18" charset="-122"/>
                <a:cs typeface="宋体" panose="02010600030101010101" pitchFamily="2" charset="-122"/>
              </a:rPr>
              <a:t>Python</a:t>
            </a:r>
            <a:r>
              <a:rPr lang="zh-CN" altLang="en-US" sz="5400" b="1" dirty="0">
                <a:solidFill>
                  <a:schemeClr val="tx1">
                    <a:lumMod val="75000"/>
                    <a:lumOff val="25000"/>
                  </a:schemeClr>
                </a:solidFill>
                <a:latin typeface="宋体" panose="02010600030101010101" pitchFamily="2" charset="-122"/>
                <a:ea typeface="汉仪夏日体W" panose="00020600040101010101" pitchFamily="18" charset="-122"/>
                <a:cs typeface="宋体" panose="02010600030101010101" pitchFamily="2" charset="-122"/>
              </a:rPr>
              <a:t>引言</a:t>
            </a:r>
            <a:endParaRPr lang="en-US" sz="4950" b="1" dirty="0">
              <a:solidFill>
                <a:schemeClr val="dk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485416" y="3075841"/>
            <a:ext cx="1954703" cy="1969616"/>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3" name="AutoShape 3"/>
          <p:cNvSpPr/>
          <p:nvPr/>
        </p:nvSpPr>
        <p:spPr>
          <a:xfrm>
            <a:off x="5660673" y="3426081"/>
            <a:ext cx="2699191" cy="271978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4" name="AutoShape 4"/>
          <p:cNvSpPr/>
          <p:nvPr/>
        </p:nvSpPr>
        <p:spPr>
          <a:xfrm>
            <a:off x="5288494" y="1513149"/>
            <a:ext cx="1721774" cy="172177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5" name="TextBox 5"/>
          <p:cNvSpPr txBox="1"/>
          <p:nvPr/>
        </p:nvSpPr>
        <p:spPr>
          <a:xfrm>
            <a:off x="674385" y="2682012"/>
            <a:ext cx="3112993" cy="976678"/>
          </a:xfrm>
          <a:prstGeom prst="rect">
            <a:avLst/>
          </a:prstGeom>
        </p:spPr>
        <p:txBody>
          <a:bodyPr vert="horz" wrap="square" lIns="114300" tIns="57150" rIns="114300" bIns="57150" rtlCol="0" anchor="t" anchorCtr="0">
            <a:spAutoFit/>
          </a:bodyPr>
          <a:lstStyle/>
          <a:p>
            <a:pPr>
              <a:lnSpc>
                <a:spcPct val="120000"/>
              </a:lnSpc>
            </a:pPr>
            <a:r>
              <a:rPr lang="en-US" sz="16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Python是Web开发的主要语言之一，许多知名的网站和框架使用Python编写。</a:t>
            </a:r>
            <a:endParaRPr lang="en-US" sz="1600"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pic>
        <p:nvPicPr>
          <p:cNvPr id="6"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737" r="32847"/>
          <a:stretch>
            <a:fillRect/>
          </a:stretch>
        </p:blipFill>
        <p:spPr>
          <a:xfrm>
            <a:off x="5399254" y="1623909"/>
            <a:ext cx="1500254" cy="1500254"/>
          </a:xfrm>
          <a:prstGeom prst="ellipse">
            <a:avLst/>
          </a:prstGeom>
        </p:spPr>
      </p:pic>
      <p:sp>
        <p:nvSpPr>
          <p:cNvPr id="7" name="TextBox 7"/>
          <p:cNvSpPr txBox="1"/>
          <p:nvPr/>
        </p:nvSpPr>
        <p:spPr>
          <a:xfrm>
            <a:off x="613814" y="2226284"/>
            <a:ext cx="2703493" cy="398526"/>
          </a:xfrm>
          <a:prstGeom prst="rect">
            <a:avLst/>
          </a:prstGeom>
        </p:spPr>
        <p:txBody>
          <a:bodyPr vert="horz" wrap="square" lIns="114300" tIns="57150" rIns="114300" bIns="57150" rtlCol="0" anchor="t" anchorCtr="0">
            <a:spAutoFit/>
          </a:bodyPr>
          <a:lstStyle/>
          <a:p>
            <a:pPr algn="r">
              <a:lnSpc>
                <a:spcPct val="77000"/>
              </a:lnSpc>
            </a:pPr>
            <a:r>
              <a:rPr lang="en-US" sz="232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万维网</a:t>
            </a:r>
            <a:endParaRPr lang="en-US" sz="232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8" name="TextBox 8"/>
          <p:cNvSpPr txBox="1"/>
          <p:nvPr/>
        </p:nvSpPr>
        <p:spPr>
          <a:xfrm>
            <a:off x="7300757" y="1971492"/>
            <a:ext cx="3121877" cy="974049"/>
          </a:xfrm>
          <a:prstGeom prst="rect">
            <a:avLst/>
          </a:prstGeom>
        </p:spPr>
        <p:txBody>
          <a:bodyPr vert="horz" wrap="square" lIns="114300" tIns="57150" rIns="114300" bIns="57150" rtlCol="0" anchor="t" anchorCtr="0">
            <a:spAutoFit/>
          </a:bodyPr>
          <a:lstStyle/>
          <a:p>
            <a:pPr>
              <a:lnSpc>
                <a:spcPct val="120000"/>
              </a:lnSpc>
            </a:pPr>
            <a:r>
              <a:rPr lang="en-US" sz="16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Python是数据分析、机器学习、数据可视化等领域的主要语言之一</a:t>
            </a:r>
            <a:r>
              <a:rPr lang="en-US" sz="1600" dirty="0">
                <a:solidFill>
                  <a:schemeClr val="dk1"/>
                </a:solidFill>
                <a:latin typeface="宋体" panose="02010600030101010101" pitchFamily="2" charset="-122"/>
                <a:ea typeface="宋体" panose="02010600030101010101" pitchFamily="2" charset="-122"/>
                <a:cs typeface="宋体" panose="02010600030101010101" pitchFamily="2" charset="-122"/>
              </a:rPr>
              <a:t>。</a:t>
            </a:r>
            <a:endParaRPr lang="en-US" sz="1600" dirty="0">
              <a:solidFill>
                <a:schemeClr val="dk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TextBox 9"/>
          <p:cNvSpPr txBox="1"/>
          <p:nvPr/>
        </p:nvSpPr>
        <p:spPr>
          <a:xfrm>
            <a:off x="7300757" y="1513149"/>
            <a:ext cx="2703493" cy="398526"/>
          </a:xfrm>
          <a:prstGeom prst="rect">
            <a:avLst/>
          </a:prstGeom>
        </p:spPr>
        <p:txBody>
          <a:bodyPr vert="horz" wrap="square" lIns="114300" tIns="57150" rIns="114300" bIns="57150" rtlCol="0" anchor="t" anchorCtr="0">
            <a:spAutoFit/>
          </a:bodyPr>
          <a:lstStyle/>
          <a:p>
            <a:pPr>
              <a:lnSpc>
                <a:spcPct val="77000"/>
              </a:lnSpc>
            </a:pPr>
            <a:r>
              <a:rPr lang="en-US" sz="232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数据科学</a:t>
            </a:r>
            <a:endParaRPr lang="en-US" sz="232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pic>
        <p:nvPicPr>
          <p:cNvPr id="10"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20423" t="1540" r="20423" b="-1540"/>
          <a:stretch>
            <a:fillRect/>
          </a:stretch>
        </p:blipFill>
        <p:spPr>
          <a:xfrm>
            <a:off x="5820154" y="3595858"/>
            <a:ext cx="2380229" cy="2380229"/>
          </a:xfrm>
          <a:prstGeom prst="ellipse">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637042" y="3234923"/>
            <a:ext cx="1651452" cy="1651452"/>
          </a:xfrm>
          <a:prstGeom prst="ellipse">
            <a:avLst/>
          </a:prstGeom>
        </p:spPr>
      </p:pic>
      <p:sp>
        <p:nvSpPr>
          <p:cNvPr id="12" name="TextBox 12"/>
          <p:cNvSpPr txBox="1"/>
          <p:nvPr/>
        </p:nvSpPr>
        <p:spPr>
          <a:xfrm>
            <a:off x="8621512" y="4777233"/>
            <a:ext cx="3219450" cy="976678"/>
          </a:xfrm>
          <a:prstGeom prst="rect">
            <a:avLst/>
          </a:prstGeom>
        </p:spPr>
        <p:txBody>
          <a:bodyPr vert="horz" wrap="square" lIns="114300" tIns="57150" rIns="114300" bIns="57150" rtlCol="0" anchor="t" anchorCtr="0">
            <a:spAutoFit/>
          </a:bodyPr>
          <a:lstStyle/>
          <a:p>
            <a:pPr>
              <a:lnSpc>
                <a:spcPct val="120000"/>
              </a:lnSpc>
            </a:pPr>
            <a:r>
              <a:rPr lang="en-US" sz="16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Python在人工智能领域的应用越来越广泛，许多知名的人工智能都是使用Python编写的。</a:t>
            </a:r>
            <a:endParaRPr lang="en-US" sz="1600"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13" name="TextBox 13"/>
          <p:cNvSpPr txBox="1"/>
          <p:nvPr/>
        </p:nvSpPr>
        <p:spPr>
          <a:xfrm>
            <a:off x="8621512" y="4318890"/>
            <a:ext cx="2703493" cy="398526"/>
          </a:xfrm>
          <a:prstGeom prst="rect">
            <a:avLst/>
          </a:prstGeom>
        </p:spPr>
        <p:txBody>
          <a:bodyPr vert="horz" wrap="square" lIns="114300" tIns="57150" rIns="114300" bIns="57150" rtlCol="0" anchor="t" anchorCtr="0">
            <a:spAutoFit/>
          </a:bodyPr>
          <a:lstStyle/>
          <a:p>
            <a:pPr>
              <a:lnSpc>
                <a:spcPct val="77000"/>
              </a:lnSpc>
            </a:pPr>
            <a:r>
              <a:rPr lang="en-US" sz="232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人工智能</a:t>
            </a:r>
            <a:endParaRPr lang="en-US" sz="232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grpSp>
        <p:nvGrpSpPr>
          <p:cNvPr id="14" name="Group 14"/>
          <p:cNvGrpSpPr/>
          <p:nvPr/>
        </p:nvGrpSpPr>
        <p:grpSpPr>
          <a:xfrm>
            <a:off x="454963" y="93878"/>
            <a:ext cx="10641129" cy="914400"/>
            <a:chOff x="454963" y="93878"/>
            <a:chExt cx="10641129" cy="914400"/>
          </a:xfrm>
        </p:grpSpPr>
        <p:sp>
          <p:nvSpPr>
            <p:cNvPr id="15" name="AutoShape 15"/>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TextBox 35"/>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dirty="0">
                  <a:solidFill>
                    <a:schemeClr val="accent1"/>
                  </a:solidFill>
                  <a:latin typeface="宋体" panose="02010600030101010101" pitchFamily="2" charset="-122"/>
                  <a:ea typeface="宋体" panose="02010600030101010101" pitchFamily="2" charset="-122"/>
                  <a:cs typeface="宋体" panose="02010600030101010101" pitchFamily="2" charset="-122"/>
                </a:rPr>
                <a:t>Python应用案例</a:t>
              </a:r>
              <a:endParaRPr lang="en-US" sz="3000" b="1"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365248" y="1093216"/>
            <a:ext cx="7405389" cy="1138956"/>
            <a:chOff x="1365248" y="1093216"/>
            <a:chExt cx="7405389" cy="1138956"/>
          </a:xfrm>
        </p:grpSpPr>
        <p:sp>
          <p:nvSpPr>
            <p:cNvPr id="3" name="TextBox 3"/>
            <p:cNvSpPr txBox="1"/>
            <p:nvPr/>
          </p:nvSpPr>
          <p:spPr>
            <a:xfrm>
              <a:off x="1365248" y="1093216"/>
              <a:ext cx="7405389" cy="1138956"/>
            </a:xfrm>
            <a:prstGeom prst="rect">
              <a:avLst/>
            </a:prstGeom>
          </p:spPr>
          <p:txBody>
            <a:bodyPr wrap="square" lIns="66008" tIns="33052" rIns="66008" bIns="33052" rtlCol="0" anchor="ctr" anchorCtr="0">
              <a:noAutofit/>
            </a:bodyPr>
            <a:lstStyle/>
            <a:p>
              <a:pPr>
                <a:lnSpc>
                  <a:spcPct val="80000"/>
                </a:lnSpc>
              </a:pPr>
              <a:r>
                <a:rPr lang="en-US" sz="8400" b="1">
                  <a:solidFill>
                    <a:schemeClr val="accent1">
                      <a:alpha val="100000"/>
                    </a:schemeClr>
                  </a:solidFill>
                  <a:latin typeface="宋体" panose="02010600030101010101" pitchFamily="2" charset="-122"/>
                  <a:ea typeface="宋体" panose="02010600030101010101" pitchFamily="2" charset="-122"/>
                  <a:cs typeface="宋体" panose="02010600030101010101" pitchFamily="2" charset="-122"/>
                </a:rPr>
                <a:t>02</a:t>
              </a:r>
              <a:endParaRPr lang="en-US" sz="8400" b="1">
                <a:solidFill>
                  <a:schemeClr val="accent1">
                    <a:alpha val="100000"/>
                  </a:schemeClr>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4" name="TextBox 4"/>
          <p:cNvSpPr txBox="1"/>
          <p:nvPr/>
        </p:nvSpPr>
        <p:spPr>
          <a:xfrm>
            <a:off x="997300" y="2213122"/>
            <a:ext cx="7156099" cy="957121"/>
          </a:xfrm>
          <a:prstGeom prst="rect">
            <a:avLst/>
          </a:prstGeom>
        </p:spPr>
        <p:txBody>
          <a:bodyPr vert="horz" wrap="square" lIns="91440" tIns="45720" rIns="91440" bIns="45720" rtlCol="0" anchor="t" anchorCtr="0">
            <a:spAutoFit/>
          </a:bodyPr>
          <a:lstStyle/>
          <a:p>
            <a:pPr>
              <a:lnSpc>
                <a:spcPct val="120000"/>
              </a:lnSpc>
              <a:spcBef>
                <a:spcPts val="375"/>
              </a:spcBef>
            </a:pPr>
            <a:r>
              <a:rPr lang="zh-CN" altLang="en-US" sz="5400" b="1" dirty="0">
                <a:solidFill>
                  <a:schemeClr val="dk1"/>
                </a:solidFill>
                <a:latin typeface="宋体" panose="02010600030101010101" pitchFamily="2" charset="-122"/>
                <a:ea typeface="宋体" panose="02010600030101010101" pitchFamily="2" charset="-122"/>
                <a:cs typeface="宋体" panose="02010600030101010101" pitchFamily="2" charset="-122"/>
              </a:rPr>
              <a:t>跨平台的</a:t>
            </a:r>
            <a:r>
              <a:rPr lang="en-US" sz="5400" b="1" dirty="0">
                <a:solidFill>
                  <a:schemeClr val="dk1"/>
                </a:solidFill>
                <a:latin typeface="宋体" panose="02010600030101010101" pitchFamily="2" charset="-122"/>
                <a:ea typeface="宋体" panose="02010600030101010101" pitchFamily="2" charset="-122"/>
                <a:cs typeface="宋体" panose="02010600030101010101" pitchFamily="2" charset="-122"/>
              </a:rPr>
              <a:t>Python</a:t>
            </a:r>
            <a:r>
              <a:rPr lang="zh-CN" altLang="en-US" sz="5400" b="1" dirty="0">
                <a:solidFill>
                  <a:schemeClr val="dk1"/>
                </a:solidFill>
                <a:latin typeface="宋体" panose="02010600030101010101" pitchFamily="2" charset="-122"/>
                <a:ea typeface="宋体" panose="02010600030101010101" pitchFamily="2" charset="-122"/>
                <a:cs typeface="宋体" panose="02010600030101010101" pitchFamily="2" charset="-122"/>
              </a:rPr>
              <a:t>小程序</a:t>
            </a:r>
            <a:endParaRPr lang="zh-CN" altLang="en-US" sz="5400" b="1" dirty="0">
              <a:solidFill>
                <a:schemeClr val="dk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789747" y="1388509"/>
            <a:ext cx="8008040" cy="1267968"/>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 name="TextBox 3"/>
          <p:cNvSpPr txBox="1"/>
          <p:nvPr/>
        </p:nvSpPr>
        <p:spPr>
          <a:xfrm>
            <a:off x="3467252" y="1671934"/>
            <a:ext cx="7220692" cy="681212"/>
          </a:xfrm>
          <a:prstGeom prst="rect">
            <a:avLst/>
          </a:prstGeom>
        </p:spPr>
        <p:txBody>
          <a:bodyPr vert="horz" wrap="square" lIns="114300" tIns="57150" rIns="114300" bIns="57150" rtlCol="0" anchor="t" anchorCtr="0">
            <a:spAutoFit/>
          </a:bodyPr>
          <a:lstStyle/>
          <a:p>
            <a:pPr>
              <a:lnSpc>
                <a:spcPct val="120000"/>
              </a:lnSpc>
            </a:pPr>
            <a:r>
              <a:rPr lang="zh-CN" altLang="en-US" sz="1600"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跨平台是指一种应用程序或服务能够在不同的操作系统或设备平台上运行，而无需进行额外的修改或适配。</a:t>
            </a:r>
            <a:endParaRPr lang="zh-CN" altLang="en-US" sz="1600"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4" name="AutoShape 4"/>
          <p:cNvSpPr/>
          <p:nvPr/>
        </p:nvSpPr>
        <p:spPr>
          <a:xfrm>
            <a:off x="1491031" y="3030193"/>
            <a:ext cx="8008040" cy="1267968"/>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5" name="TextBox 5"/>
          <p:cNvSpPr txBox="1"/>
          <p:nvPr/>
        </p:nvSpPr>
        <p:spPr>
          <a:xfrm>
            <a:off x="1643863" y="3325809"/>
            <a:ext cx="7220692" cy="681212"/>
          </a:xfrm>
          <a:prstGeom prst="rect">
            <a:avLst/>
          </a:prstGeom>
        </p:spPr>
        <p:txBody>
          <a:bodyPr vert="horz" wrap="square" lIns="114300" tIns="57150" rIns="114300" bIns="57150" rtlCol="0" anchor="t" anchorCtr="0">
            <a:spAutoFit/>
          </a:bodyPr>
          <a:lstStyle/>
          <a:p>
            <a:pPr>
              <a:lnSpc>
                <a:spcPct val="120000"/>
              </a:lnSpc>
            </a:pPr>
            <a:r>
              <a:rPr lang="zh-CN" altLang="en-US" sz="1600"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跨平台的概念可以适用于各种领域，包括计算机硬件、操作系统、编程语言、应用程序等。</a:t>
            </a:r>
            <a:endParaRPr lang="zh-CN" altLang="en-US" sz="1600"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Lst>
          </a:blip>
          <a:srcRect t="7806" b="7806"/>
          <a:stretch>
            <a:fillRect/>
          </a:stretch>
        </p:blipFill>
        <p:spPr>
          <a:xfrm>
            <a:off x="539110" y="1388510"/>
            <a:ext cx="2256056" cy="1267968"/>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t="9941" b="9941"/>
          <a:stretch>
            <a:fillRect/>
          </a:stretch>
        </p:blipFill>
        <p:spPr>
          <a:xfrm>
            <a:off x="9486879" y="3030193"/>
            <a:ext cx="2256056" cy="1267968"/>
          </a:xfrm>
          <a:prstGeom prst="rect">
            <a:avLst/>
          </a:prstGeom>
        </p:spPr>
      </p:pic>
      <p:sp>
        <p:nvSpPr>
          <p:cNvPr id="8" name="AutoShape 8"/>
          <p:cNvSpPr/>
          <p:nvPr/>
        </p:nvSpPr>
        <p:spPr>
          <a:xfrm>
            <a:off x="2795409" y="4664094"/>
            <a:ext cx="8008040" cy="1267968"/>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9" name="TextBox 9"/>
          <p:cNvSpPr txBox="1"/>
          <p:nvPr/>
        </p:nvSpPr>
        <p:spPr>
          <a:xfrm>
            <a:off x="3472914" y="4947518"/>
            <a:ext cx="7220692" cy="681212"/>
          </a:xfrm>
          <a:prstGeom prst="rect">
            <a:avLst/>
          </a:prstGeom>
        </p:spPr>
        <p:txBody>
          <a:bodyPr vert="horz" wrap="square" lIns="114300" tIns="57150" rIns="114300" bIns="57150" rtlCol="0" anchor="t" anchorCtr="0">
            <a:spAutoFit/>
          </a:bodyPr>
          <a:lstStyle/>
          <a:p>
            <a:pPr>
              <a:lnSpc>
                <a:spcPct val="120000"/>
              </a:lnSpc>
            </a:pPr>
            <a:r>
              <a:rPr lang="zh-CN" altLang="en-US" sz="1600"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跨平台的好处在于提高开发效率、降低开发和维护成本，同时能够满足不同用户的需求和使用习惯。</a:t>
            </a:r>
            <a:endParaRPr lang="zh-CN" altLang="en-US" sz="1600"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p:txBody>
      </p:sp>
      <p:pic>
        <p:nvPicPr>
          <p:cNvPr id="10" name="Picture 10"/>
          <p:cNvPicPr>
            <a:picLocks noChangeAspect="1"/>
          </p:cNvPicPr>
          <p:nvPr/>
        </p:nvPicPr>
        <p:blipFill>
          <a:blip r:embed="rId4" cstate="print">
            <a:extLst>
              <a:ext uri="{28A0092B-C50C-407E-A947-70E740481C1C}">
                <a14:useLocalDpi xmlns:a14="http://schemas.microsoft.com/office/drawing/2010/main" val="0"/>
              </a:ext>
            </a:extLst>
          </a:blip>
          <a:srcRect t="7702" b="7702"/>
          <a:stretch>
            <a:fillRect/>
          </a:stretch>
        </p:blipFill>
        <p:spPr>
          <a:xfrm>
            <a:off x="544772" y="4664094"/>
            <a:ext cx="2256056" cy="1267968"/>
          </a:xfrm>
          <a:prstGeom prst="rect">
            <a:avLst/>
          </a:prstGeom>
        </p:spPr>
      </p:pic>
      <p:grpSp>
        <p:nvGrpSpPr>
          <p:cNvPr id="11" name="Group 11"/>
          <p:cNvGrpSpPr/>
          <p:nvPr/>
        </p:nvGrpSpPr>
        <p:grpSpPr>
          <a:xfrm>
            <a:off x="454963" y="93878"/>
            <a:ext cx="10641129" cy="826188"/>
            <a:chOff x="454963" y="93878"/>
            <a:chExt cx="10641129" cy="826188"/>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a:lnSpc>
                  <a:spcPct val="140000"/>
                </a:lnSpc>
              </a:pPr>
              <a:r>
                <a:rPr lang="en-US" altLang="zh-CN"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跨平台的概念</a:t>
              </a:r>
              <a:endParaRPr lang="en-US" altLang="zh-CN"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480108" y="1287672"/>
            <a:ext cx="7377949" cy="1356301"/>
          </a:xfrm>
          <a:prstGeom prst="roundRect">
            <a:avLst>
              <a:gd name="adj" fmla="val 16667"/>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 name="TextBox 3"/>
          <p:cNvSpPr txBox="1"/>
          <p:nvPr/>
        </p:nvSpPr>
        <p:spPr>
          <a:xfrm>
            <a:off x="3025751" y="1468427"/>
            <a:ext cx="6286664" cy="704215"/>
          </a:xfrm>
          <a:prstGeom prst="rect">
            <a:avLst/>
          </a:prstGeom>
        </p:spPr>
        <p:txBody>
          <a:bodyPr vert="horz" wrap="square" lIns="114300" tIns="57150" rIns="114300" bIns="57150" rtlCol="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宋体" panose="02010600030101010101" pitchFamily="2" charset="-122"/>
              </a:rPr>
              <a:t>Python是一种解释型语言，可以在不同的平台上运行，</a:t>
            </a:r>
            <a:r>
              <a:rPr kumimoji="0" lang="zh-CN" altLang="en-US" sz="16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宋体" panose="02010600030101010101" pitchFamily="2" charset="-122"/>
              </a:rPr>
              <a:t>就像一把万能钥匙，</a:t>
            </a:r>
            <a:r>
              <a:rPr kumimoji="0" lang="en-US" sz="16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宋体" panose="02010600030101010101" pitchFamily="2" charset="-122"/>
              </a:rPr>
              <a:t>无需进行任何修改或适配。</a:t>
            </a:r>
            <a:endParaRPr kumimoji="0" lang="en-US" sz="16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4" name="AutoShape 4"/>
          <p:cNvSpPr/>
          <p:nvPr/>
        </p:nvSpPr>
        <p:spPr>
          <a:xfrm>
            <a:off x="999470" y="1050728"/>
            <a:ext cx="2132497" cy="1830189"/>
          </a:xfrm>
          <a:prstGeom prst="hexagon">
            <a:avLst>
              <a:gd name="adj" fmla="val 25000"/>
              <a:gd name="vf" fmla="val 115470"/>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AutoShape 5"/>
          <p:cNvSpPr/>
          <p:nvPr/>
        </p:nvSpPr>
        <p:spPr>
          <a:xfrm>
            <a:off x="2480108" y="3069093"/>
            <a:ext cx="7377949" cy="1356301"/>
          </a:xfrm>
          <a:prstGeom prst="roundRect">
            <a:avLst>
              <a:gd name="adj" fmla="val 16667"/>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6" name="TextBox 6"/>
          <p:cNvSpPr txBox="1"/>
          <p:nvPr/>
        </p:nvSpPr>
        <p:spPr>
          <a:xfrm>
            <a:off x="2773369" y="3249848"/>
            <a:ext cx="6286664" cy="778510"/>
          </a:xfrm>
          <a:prstGeom prst="rect">
            <a:avLst/>
          </a:prstGeom>
        </p:spPr>
        <p:txBody>
          <a:bodyPr vert="horz" wrap="square" lIns="114300" tIns="57150" rIns="114300" bIns="57150" rtlCol="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宋体" panose="02010600030101010101" pitchFamily="2" charset="-122"/>
              </a:rPr>
              <a:t>Python的跨平台特性主要是由于其设计理念和实现方式。</a:t>
            </a:r>
            <a:r>
              <a:rPr kumimoji="0" lang="zh-CN" altLang="en-US"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宋体" panose="02010600030101010101" pitchFamily="2" charset="-122"/>
              </a:rPr>
              <a:t>它生来就是为了能够让程序员写出并运用到高效与便捷的</a:t>
            </a:r>
            <a:r>
              <a:rPr kumimoji="0" lang="zh-CN" altLang="en-US"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宋体" panose="02010600030101010101" pitchFamily="2" charset="-122"/>
              </a:rPr>
              <a:t>代码。</a:t>
            </a:r>
            <a:endParaRPr kumimoji="0" lang="zh-CN" altLang="en-US"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7" name="AutoShape 7"/>
          <p:cNvSpPr/>
          <p:nvPr/>
        </p:nvSpPr>
        <p:spPr>
          <a:xfrm>
            <a:off x="9060033" y="2832149"/>
            <a:ext cx="2132497" cy="1830189"/>
          </a:xfrm>
          <a:prstGeom prst="hexagon">
            <a:avLst>
              <a:gd name="adj" fmla="val 25000"/>
              <a:gd name="vf" fmla="val 115470"/>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2480108" y="4850514"/>
            <a:ext cx="7377949" cy="1356301"/>
          </a:xfrm>
          <a:prstGeom prst="roundRect">
            <a:avLst>
              <a:gd name="adj" fmla="val 16667"/>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9" name="TextBox 9"/>
          <p:cNvSpPr txBox="1"/>
          <p:nvPr/>
        </p:nvSpPr>
        <p:spPr>
          <a:xfrm>
            <a:off x="3025751" y="5031268"/>
            <a:ext cx="6286664" cy="976678"/>
          </a:xfrm>
          <a:prstGeom prst="rect">
            <a:avLst/>
          </a:prstGeom>
        </p:spPr>
        <p:txBody>
          <a:bodyPr vert="horz" wrap="square" lIns="114300" tIns="57150" rIns="114300" bIns="57150" rtlCol="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宋体" panose="02010600030101010101" pitchFamily="2" charset="-122"/>
              </a:rPr>
              <a:t>Python采用标准库和第三方库的方式来实现跨平台，这些库提供了在不同平台上运行的接口和功能，使得Python程序可以在不同的平台上正常运行。</a:t>
            </a:r>
            <a:endParaRPr kumimoji="0" lang="en-US" sz="16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10" name="AutoShape 10"/>
          <p:cNvSpPr/>
          <p:nvPr/>
        </p:nvSpPr>
        <p:spPr>
          <a:xfrm>
            <a:off x="999470" y="4613570"/>
            <a:ext cx="2132497" cy="1830189"/>
          </a:xfrm>
          <a:prstGeom prst="hexagon">
            <a:avLst>
              <a:gd name="adj" fmla="val 25000"/>
              <a:gd name="vf" fmla="val 115470"/>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pic>
        <p:nvPicPr>
          <p:cNvPr id="11" name="Picture 11"/>
          <p:cNvPicPr>
            <a:picLocks noChangeAspect="1"/>
          </p:cNvPicPr>
          <p:nvPr/>
        </p:nvPicPr>
        <p:blipFill>
          <a:blip r:embed="rId2">
            <a:extLst>
              <a:ext uri="{28A0092B-C50C-407E-A947-70E740481C1C}">
                <a14:useLocalDpi xmlns:a14="http://schemas.microsoft.com/office/drawing/2010/main" val="0"/>
              </a:ext>
            </a:extLst>
          </a:blip>
          <a:srcRect l="22141" r="22141"/>
          <a:stretch>
            <a:fillRect/>
          </a:stretch>
        </p:blipFill>
        <p:spPr>
          <a:xfrm>
            <a:off x="1099415" y="1124574"/>
            <a:ext cx="1926336" cy="1682496"/>
          </a:xfrm>
          <a:prstGeom prst="hexagon">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Lst>
          </a:blip>
          <a:srcRect t="6329" b="6329"/>
          <a:stretch>
            <a:fillRect/>
          </a:stretch>
        </p:blipFill>
        <p:spPr>
          <a:xfrm>
            <a:off x="9163113" y="2905301"/>
            <a:ext cx="1926336" cy="1682496"/>
          </a:xfrm>
          <a:prstGeom prst="hexagon">
            <a:avLst/>
          </a:prstGeom>
        </p:spPr>
      </p:pic>
      <p:pic>
        <p:nvPicPr>
          <p:cNvPr id="13" name="Picture 13"/>
          <p:cNvPicPr>
            <a:picLocks noChangeAspect="1"/>
          </p:cNvPicPr>
          <p:nvPr/>
        </p:nvPicPr>
        <p:blipFill>
          <a:blip r:embed="rId4" cstate="print">
            <a:extLst>
              <a:ext uri="{28A0092B-C50C-407E-A947-70E740481C1C}">
                <a14:useLocalDpi xmlns:a14="http://schemas.microsoft.com/office/drawing/2010/main" val="0"/>
              </a:ext>
            </a:extLst>
          </a:blip>
          <a:srcRect t="6329" b="6329"/>
          <a:stretch>
            <a:fillRect/>
          </a:stretch>
        </p:blipFill>
        <p:spPr>
          <a:xfrm>
            <a:off x="1099415" y="4686721"/>
            <a:ext cx="1926336" cy="1682496"/>
          </a:xfrm>
          <a:prstGeom prst="hexagon">
            <a:avLst/>
          </a:prstGeom>
        </p:spPr>
      </p:pic>
      <p:grpSp>
        <p:nvGrpSpPr>
          <p:cNvPr id="14" name="Group 14"/>
          <p:cNvGrpSpPr/>
          <p:nvPr/>
        </p:nvGrpSpPr>
        <p:grpSpPr>
          <a:xfrm>
            <a:off x="454963" y="93878"/>
            <a:ext cx="10641129" cy="826188"/>
            <a:chOff x="454963" y="93878"/>
            <a:chExt cx="10641129" cy="826188"/>
          </a:xfrm>
        </p:grpSpPr>
        <p:sp>
          <p:nvSpPr>
            <p:cNvPr id="15" name="AutoShape 15"/>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TextBox 35"/>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rPr>
                <a:t>Python如何做到跨平台</a:t>
              </a:r>
              <a:endPar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cxnSp>
        <p:nvCxnSpPr>
          <p:cNvPr id="2" name="Connector 2"/>
          <p:cNvCxnSpPr/>
          <p:nvPr/>
        </p:nvCxnSpPr>
        <p:spPr>
          <a:xfrm>
            <a:off x="916780" y="4201877"/>
            <a:ext cx="10213108" cy="0"/>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id="3" name="AutoShape 3"/>
          <p:cNvSpPr/>
          <p:nvPr/>
        </p:nvSpPr>
        <p:spPr>
          <a:xfrm>
            <a:off x="2187305" y="3956762"/>
            <a:ext cx="490229" cy="490229"/>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 name="Freeform 4"/>
          <p:cNvSpPr/>
          <p:nvPr/>
        </p:nvSpPr>
        <p:spPr>
          <a:xfrm>
            <a:off x="2285351" y="4054808"/>
            <a:ext cx="294138" cy="294138"/>
          </a:xfrm>
          <a:custGeom>
            <a:avLst/>
            <a:gdLst/>
            <a:ahLst/>
            <a:cxnLst/>
            <a:rect l="l" t="t" r="r" b="b"/>
            <a:pathLst>
              <a:path w="304800" h="304800">
                <a:moveTo>
                  <a:pt x="152400" y="0"/>
                </a:moveTo>
                <a:cubicBezTo>
                  <a:pt x="68237" y="0"/>
                  <a:pt x="0" y="68237"/>
                  <a:pt x="0" y="152400"/>
                </a:cubicBezTo>
                <a:cubicBezTo>
                  <a:pt x="0" y="236563"/>
                  <a:pt x="68237" y="304800"/>
                  <a:pt x="152400" y="304800"/>
                </a:cubicBezTo>
                <a:cubicBezTo>
                  <a:pt x="236563" y="304800"/>
                  <a:pt x="304800" y="236563"/>
                  <a:pt x="304800" y="152400"/>
                </a:cubicBezTo>
                <a:cubicBezTo>
                  <a:pt x="304800" y="68237"/>
                  <a:pt x="236563" y="0"/>
                  <a:pt x="152400" y="0"/>
                </a:cubicBezTo>
                <a:close/>
                <a:moveTo>
                  <a:pt x="128778" y="222723"/>
                </a:moveTo>
                <a:lnTo>
                  <a:pt x="58655" y="152591"/>
                </a:lnTo>
                <a:lnTo>
                  <a:pt x="85592" y="125654"/>
                </a:lnTo>
                <a:lnTo>
                  <a:pt x="128768" y="168850"/>
                </a:lnTo>
                <a:lnTo>
                  <a:pt x="220370" y="77248"/>
                </a:lnTo>
                <a:lnTo>
                  <a:pt x="247307" y="104184"/>
                </a:lnTo>
                <a:lnTo>
                  <a:pt x="128778" y="222723"/>
                </a:lnTo>
                <a:close/>
              </a:path>
            </a:pathLst>
          </a:custGeom>
          <a:solidFill>
            <a:srgbClr val="FFFFFF">
              <a:alpha val="100000"/>
            </a:srgbClr>
          </a:solidFill>
        </p:spPr>
      </p:sp>
      <p:sp>
        <p:nvSpPr>
          <p:cNvPr id="5" name="AutoShape 5"/>
          <p:cNvSpPr/>
          <p:nvPr/>
        </p:nvSpPr>
        <p:spPr>
          <a:xfrm>
            <a:off x="5778219" y="3956762"/>
            <a:ext cx="490229" cy="490229"/>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6" name="TextBox 6"/>
          <p:cNvSpPr txBox="1"/>
          <p:nvPr/>
        </p:nvSpPr>
        <p:spPr>
          <a:xfrm>
            <a:off x="8006876" y="4533160"/>
            <a:ext cx="3486590" cy="1272143"/>
          </a:xfrm>
          <a:prstGeom prst="rect">
            <a:avLst/>
          </a:prstGeom>
        </p:spPr>
        <p:txBody>
          <a:bodyPr vert="horz" wrap="square" lIns="114300" tIns="57150" rIns="114300" bIns="57150" rtlCol="0" anchor="t" anchorCtr="0">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rPr>
              <a:t>跨平台可以增加用户满意度，因为用户可以在自己熟悉的平台上使用应用程序或服务，而不必担心不同的操作系统或设备之间的差异。</a:t>
            </a:r>
            <a:endPar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7" name="AutoShape 7"/>
          <p:cNvSpPr/>
          <p:nvPr/>
        </p:nvSpPr>
        <p:spPr>
          <a:xfrm>
            <a:off x="9371589" y="3956762"/>
            <a:ext cx="490229" cy="490229"/>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Freeform 8"/>
          <p:cNvSpPr/>
          <p:nvPr/>
        </p:nvSpPr>
        <p:spPr>
          <a:xfrm>
            <a:off x="5847668" y="4026211"/>
            <a:ext cx="351331" cy="351331"/>
          </a:xfrm>
          <a:custGeom>
            <a:avLst/>
            <a:gdLst/>
            <a:ahLst/>
            <a:cxnLst/>
            <a:rect l="l" t="t" r="r" b="b"/>
            <a:pathLst>
              <a:path w="304800" h="304800">
                <a:moveTo>
                  <a:pt x="147180" y="28632"/>
                </a:moveTo>
                <a:lnTo>
                  <a:pt x="19907" y="83468"/>
                </a:lnTo>
                <a:lnTo>
                  <a:pt x="147304" y="137874"/>
                </a:lnTo>
                <a:lnTo>
                  <a:pt x="276015" y="83344"/>
                </a:lnTo>
                <a:lnTo>
                  <a:pt x="147180" y="28632"/>
                </a:lnTo>
                <a:close/>
                <a:moveTo>
                  <a:pt x="152400" y="144723"/>
                </a:moveTo>
                <a:lnTo>
                  <a:pt x="152400" y="276168"/>
                </a:lnTo>
                <a:lnTo>
                  <a:pt x="276177" y="217408"/>
                </a:lnTo>
                <a:lnTo>
                  <a:pt x="276177" y="92145"/>
                </a:lnTo>
                <a:lnTo>
                  <a:pt x="152400" y="144723"/>
                </a:lnTo>
                <a:close/>
                <a:moveTo>
                  <a:pt x="19098" y="217408"/>
                </a:moveTo>
                <a:lnTo>
                  <a:pt x="143294" y="276168"/>
                </a:lnTo>
                <a:lnTo>
                  <a:pt x="143294" y="144723"/>
                </a:lnTo>
                <a:lnTo>
                  <a:pt x="19098" y="92145"/>
                </a:lnTo>
                <a:lnTo>
                  <a:pt x="19098" y="217408"/>
                </a:lnTo>
                <a:close/>
              </a:path>
            </a:pathLst>
          </a:custGeom>
          <a:solidFill>
            <a:srgbClr val="FFFFFF">
              <a:alpha val="100000"/>
            </a:srgbClr>
          </a:solidFill>
        </p:spPr>
      </p:sp>
      <p:sp>
        <p:nvSpPr>
          <p:cNvPr id="9" name="Freeform 9"/>
          <p:cNvSpPr/>
          <p:nvPr/>
        </p:nvSpPr>
        <p:spPr>
          <a:xfrm>
            <a:off x="9469635" y="4054808"/>
            <a:ext cx="294138" cy="294138"/>
          </a:xfrm>
          <a:custGeom>
            <a:avLst/>
            <a:gdLst/>
            <a:ahLst/>
            <a:cxnLst/>
            <a:rect l="l" t="t" r="r" b="b"/>
            <a:pathLst>
              <a:path w="304800" h="304800">
                <a:moveTo>
                  <a:pt x="304800" y="171155"/>
                </a:moveTo>
                <a:lnTo>
                  <a:pt x="304800" y="133055"/>
                </a:lnTo>
                <a:lnTo>
                  <a:pt x="259261" y="114081"/>
                </a:lnTo>
                <a:cubicBezTo>
                  <a:pt x="257994" y="110509"/>
                  <a:pt x="256661" y="107051"/>
                  <a:pt x="255022" y="103661"/>
                </a:cubicBezTo>
                <a:lnTo>
                  <a:pt x="273406" y="57893"/>
                </a:lnTo>
                <a:lnTo>
                  <a:pt x="246459" y="30956"/>
                </a:lnTo>
                <a:lnTo>
                  <a:pt x="201101" y="49635"/>
                </a:lnTo>
                <a:cubicBezTo>
                  <a:pt x="197644" y="47958"/>
                  <a:pt x="194110" y="46549"/>
                  <a:pt x="190462" y="45244"/>
                </a:cubicBezTo>
                <a:lnTo>
                  <a:pt x="171155" y="0"/>
                </a:lnTo>
                <a:lnTo>
                  <a:pt x="133055" y="0"/>
                </a:lnTo>
                <a:lnTo>
                  <a:pt x="114224" y="45091"/>
                </a:lnTo>
                <a:cubicBezTo>
                  <a:pt x="110433" y="46434"/>
                  <a:pt x="106785" y="47844"/>
                  <a:pt x="103175" y="49559"/>
                </a:cubicBezTo>
                <a:lnTo>
                  <a:pt x="57893" y="31366"/>
                </a:lnTo>
                <a:lnTo>
                  <a:pt x="30956" y="58303"/>
                </a:lnTo>
                <a:lnTo>
                  <a:pt x="49416" y="103175"/>
                </a:lnTo>
                <a:cubicBezTo>
                  <a:pt x="47625" y="106861"/>
                  <a:pt x="46177" y="110614"/>
                  <a:pt x="44796" y="114491"/>
                </a:cubicBezTo>
                <a:lnTo>
                  <a:pt x="0" y="133645"/>
                </a:lnTo>
                <a:lnTo>
                  <a:pt x="0" y="171745"/>
                </a:lnTo>
                <a:lnTo>
                  <a:pt x="44834" y="190424"/>
                </a:lnTo>
                <a:cubicBezTo>
                  <a:pt x="46215" y="194291"/>
                  <a:pt x="47701" y="198053"/>
                  <a:pt x="49482" y="201740"/>
                </a:cubicBezTo>
                <a:lnTo>
                  <a:pt x="31366" y="246907"/>
                </a:lnTo>
                <a:lnTo>
                  <a:pt x="58303" y="273844"/>
                </a:lnTo>
                <a:lnTo>
                  <a:pt x="103289" y="255318"/>
                </a:lnTo>
                <a:cubicBezTo>
                  <a:pt x="106899" y="257032"/>
                  <a:pt x="110585" y="258404"/>
                  <a:pt x="114376" y="259709"/>
                </a:cubicBezTo>
                <a:lnTo>
                  <a:pt x="133645" y="304800"/>
                </a:lnTo>
                <a:lnTo>
                  <a:pt x="171745" y="304800"/>
                </a:lnTo>
                <a:lnTo>
                  <a:pt x="190605" y="259480"/>
                </a:lnTo>
                <a:cubicBezTo>
                  <a:pt x="194215" y="258137"/>
                  <a:pt x="197787" y="256727"/>
                  <a:pt x="201206" y="255089"/>
                </a:cubicBezTo>
                <a:lnTo>
                  <a:pt x="246898" y="273396"/>
                </a:lnTo>
                <a:lnTo>
                  <a:pt x="273834" y="246459"/>
                </a:lnTo>
                <a:lnTo>
                  <a:pt x="255079" y="200997"/>
                </a:lnTo>
                <a:cubicBezTo>
                  <a:pt x="256680" y="197577"/>
                  <a:pt x="257985" y="194110"/>
                  <a:pt x="259251" y="190576"/>
                </a:cubicBezTo>
                <a:lnTo>
                  <a:pt x="304800" y="171155"/>
                </a:lnTo>
                <a:close/>
                <a:moveTo>
                  <a:pt x="152105" y="209550"/>
                </a:moveTo>
                <a:cubicBezTo>
                  <a:pt x="120558" y="209550"/>
                  <a:pt x="94955" y="183947"/>
                  <a:pt x="94955" y="152400"/>
                </a:cubicBezTo>
                <a:cubicBezTo>
                  <a:pt x="94955" y="120853"/>
                  <a:pt x="120558" y="95250"/>
                  <a:pt x="152105" y="95250"/>
                </a:cubicBezTo>
                <a:cubicBezTo>
                  <a:pt x="183652" y="95250"/>
                  <a:pt x="209255" y="120853"/>
                  <a:pt x="209255" y="152400"/>
                </a:cubicBezTo>
                <a:cubicBezTo>
                  <a:pt x="209255" y="183947"/>
                  <a:pt x="183652" y="209550"/>
                  <a:pt x="152105" y="209550"/>
                </a:cubicBezTo>
                <a:close/>
              </a:path>
            </a:pathLst>
          </a:custGeom>
          <a:solidFill>
            <a:srgbClr val="FFFFFF">
              <a:alpha val="100000"/>
            </a:srgbClr>
          </a:solidFill>
        </p:spPr>
      </p:sp>
      <p:sp>
        <p:nvSpPr>
          <p:cNvPr id="10" name="TextBox 10"/>
          <p:cNvSpPr txBox="1"/>
          <p:nvPr/>
        </p:nvSpPr>
        <p:spPr>
          <a:xfrm>
            <a:off x="856206" y="4594060"/>
            <a:ext cx="3486590" cy="922817"/>
          </a:xfrm>
          <a:prstGeom prst="rect">
            <a:avLst/>
          </a:prstGeom>
        </p:spPr>
        <p:txBody>
          <a:bodyPr vert="horz" wrap="square" lIns="114300" tIns="57150" rIns="114300" bIns="57150" rtlCol="0" anchor="t" anchorCtr="0">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sz="15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rPr>
              <a:t>跨平台可以提高开发效率，因为开发者只需要编写一次代码就可以在多个平台上运行。</a:t>
            </a:r>
            <a:endParaRPr kumimoji="0" lang="en-US" sz="15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11" name="TextBox 11"/>
          <p:cNvSpPr txBox="1"/>
          <p:nvPr/>
        </p:nvSpPr>
        <p:spPr>
          <a:xfrm>
            <a:off x="4401959" y="4553208"/>
            <a:ext cx="3486590" cy="1272143"/>
          </a:xfrm>
          <a:prstGeom prst="rect">
            <a:avLst/>
          </a:prstGeom>
        </p:spPr>
        <p:txBody>
          <a:bodyPr vert="horz" wrap="square" lIns="114300" tIns="57150" rIns="114300" bIns="57150" rtlCol="0" anchor="t" anchorCtr="0">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rPr>
              <a:t>跨平台可以降低开发和维护成本，因为开发者不需要为不同的平台编写不同的代码，也无需进行额外的测试和维护。</a:t>
            </a:r>
            <a:endPar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pic>
        <p:nvPicPr>
          <p:cNvPr id="12" name="Picture 12"/>
          <p:cNvPicPr>
            <a:picLocks noChangeAspect="1"/>
          </p:cNvPicPr>
          <p:nvPr/>
        </p:nvPicPr>
        <p:blipFill>
          <a:blip r:embed="rId2"/>
          <a:srcRect l="1184" r="1184"/>
          <a:stretch>
            <a:fillRect/>
          </a:stretch>
        </p:blipFill>
        <p:spPr>
          <a:xfrm>
            <a:off x="734949" y="1334615"/>
            <a:ext cx="3413760" cy="2316480"/>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Lst>
          </a:blip>
          <a:srcRect l="8576" r="8576"/>
          <a:stretch>
            <a:fillRect/>
          </a:stretch>
        </p:blipFill>
        <p:spPr>
          <a:xfrm>
            <a:off x="4316454" y="1334615"/>
            <a:ext cx="3413760" cy="2316480"/>
          </a:xfrm>
          <a:prstGeom prst="rect">
            <a:avLst/>
          </a:prstGeom>
        </p:spPr>
      </p:pic>
      <p:pic>
        <p:nvPicPr>
          <p:cNvPr id="14" name="Picture 14"/>
          <p:cNvPicPr>
            <a:picLocks noChangeAspect="1"/>
          </p:cNvPicPr>
          <p:nvPr/>
        </p:nvPicPr>
        <p:blipFill rotWithShape="1">
          <a:blip r:embed="rId4">
            <a:extLst>
              <a:ext uri="{28A0092B-C50C-407E-A947-70E740481C1C}">
                <a14:useLocalDpi xmlns:a14="http://schemas.microsoft.com/office/drawing/2010/main" val="0"/>
              </a:ext>
            </a:extLst>
          </a:blip>
          <a:srcRect l="11439" t="287" r="5667" b="-287"/>
          <a:stretch>
            <a:fillRect/>
          </a:stretch>
        </p:blipFill>
        <p:spPr>
          <a:xfrm>
            <a:off x="7897958" y="1334615"/>
            <a:ext cx="3413760" cy="2316480"/>
          </a:xfrm>
          <a:prstGeom prst="rect">
            <a:avLst/>
          </a:prstGeom>
        </p:spPr>
      </p:pic>
      <p:grpSp>
        <p:nvGrpSpPr>
          <p:cNvPr id="15" name="Group 15"/>
          <p:cNvGrpSpPr/>
          <p:nvPr/>
        </p:nvGrpSpPr>
        <p:grpSpPr>
          <a:xfrm>
            <a:off x="454963" y="93878"/>
            <a:ext cx="10641129" cy="826188"/>
            <a:chOff x="454963" y="93878"/>
            <a:chExt cx="10641129" cy="826188"/>
          </a:xfrm>
        </p:grpSpPr>
        <p:sp>
          <p:nvSpPr>
            <p:cNvPr id="16" name="AutoShape 16"/>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6" name="TextBox 36"/>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rPr>
                <a:t>跨平台的好处</a:t>
              </a:r>
              <a:endPar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 name="Freeform 5"/>
          <p:cNvSpPr/>
          <p:nvPr/>
        </p:nvSpPr>
        <p:spPr>
          <a:xfrm>
            <a:off x="8503615" y="1869245"/>
            <a:ext cx="300899" cy="495300"/>
          </a:xfrm>
          <a:custGeom>
            <a:avLst/>
            <a:gdLst/>
            <a:ahLst/>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accent1">
              <a:lumMod val="75000"/>
              <a:alpha val="100000"/>
            </a:schemeClr>
          </a:solidFill>
        </p:spPr>
        <p:style>
          <a:lnRef idx="0">
            <a:schemeClr val="accent1"/>
          </a:lnRef>
          <a:fillRef idx="1">
            <a:schemeClr val="accent1"/>
          </a:fillRef>
          <a:effectRef idx="0">
            <a:schemeClr val="accent1"/>
          </a:effectRef>
          <a:fontRef idx="minor">
            <a:schemeClr val="lt1"/>
          </a:fontRef>
        </p:style>
      </p:sp>
      <p:sp>
        <p:nvSpPr>
          <p:cNvPr id="6" name="Freeform 6"/>
          <p:cNvSpPr/>
          <p:nvPr/>
        </p:nvSpPr>
        <p:spPr>
          <a:xfrm>
            <a:off x="8503615" y="4081478"/>
            <a:ext cx="334477" cy="307945"/>
          </a:xfrm>
          <a:custGeom>
            <a:avLst/>
            <a:gdLst/>
            <a:ahLst/>
            <a:cxnLst/>
            <a:rect l="l" t="t" r="r" b="b"/>
            <a:pathLst>
              <a:path w="580" h="535">
                <a:moveTo>
                  <a:pt x="164" y="525"/>
                </a:moveTo>
                <a:cubicBezTo>
                  <a:pt x="172" y="534"/>
                  <a:pt x="186" y="535"/>
                  <a:pt x="196" y="526"/>
                </a:cubicBezTo>
                <a:lnTo>
                  <a:pt x="570" y="187"/>
                </a:lnTo>
                <a:cubicBezTo>
                  <a:pt x="579" y="179"/>
                  <a:pt x="580" y="165"/>
                  <a:pt x="572" y="155"/>
                </a:cubicBezTo>
                <a:lnTo>
                  <a:pt x="475" y="49"/>
                </a:lnTo>
                <a:cubicBezTo>
                  <a:pt x="466" y="39"/>
                  <a:pt x="452" y="39"/>
                  <a:pt x="443" y="47"/>
                </a:cubicBezTo>
                <a:lnTo>
                  <a:pt x="124" y="335"/>
                </a:lnTo>
                <a:cubicBezTo>
                  <a:pt x="115" y="344"/>
                  <a:pt x="114" y="358"/>
                  <a:pt x="123" y="367"/>
                </a:cubicBezTo>
                <a:lnTo>
                  <a:pt x="175" y="425"/>
                </a:lnTo>
                <a:cubicBezTo>
                  <a:pt x="183" y="434"/>
                  <a:pt x="198" y="435"/>
                  <a:pt x="207" y="426"/>
                </a:cubicBezTo>
                <a:lnTo>
                  <a:pt x="341" y="305"/>
                </a:lnTo>
                <a:cubicBezTo>
                  <a:pt x="350" y="297"/>
                  <a:pt x="351" y="282"/>
                  <a:pt x="343" y="273"/>
                </a:cubicBezTo>
                <a:lnTo>
                  <a:pt x="327" y="256"/>
                </a:lnTo>
                <a:lnTo>
                  <a:pt x="193" y="378"/>
                </a:lnTo>
                <a:lnTo>
                  <a:pt x="172" y="354"/>
                </a:lnTo>
                <a:lnTo>
                  <a:pt x="457" y="96"/>
                </a:lnTo>
                <a:lnTo>
                  <a:pt x="523" y="169"/>
                </a:lnTo>
                <a:lnTo>
                  <a:pt x="182" y="478"/>
                </a:lnTo>
                <a:lnTo>
                  <a:pt x="58" y="340"/>
                </a:lnTo>
                <a:lnTo>
                  <a:pt x="404" y="26"/>
                </a:lnTo>
                <a:lnTo>
                  <a:pt x="389" y="10"/>
                </a:lnTo>
                <a:cubicBezTo>
                  <a:pt x="380" y="0"/>
                  <a:pt x="366" y="0"/>
                  <a:pt x="357" y="8"/>
                </a:cubicBezTo>
                <a:lnTo>
                  <a:pt x="10" y="322"/>
                </a:lnTo>
                <a:cubicBezTo>
                  <a:pt x="1" y="330"/>
                  <a:pt x="0" y="344"/>
                  <a:pt x="9" y="354"/>
                </a:cubicBezTo>
                <a:lnTo>
                  <a:pt x="164" y="525"/>
                </a:lnTo>
                <a:close/>
              </a:path>
            </a:pathLst>
          </a:custGeom>
          <a:solidFill>
            <a:schemeClr val="accent1">
              <a:lumMod val="75000"/>
              <a:alpha val="100000"/>
            </a:schemeClr>
          </a:solidFill>
        </p:spPr>
        <p:style>
          <a:lnRef idx="0">
            <a:schemeClr val="accent1"/>
          </a:lnRef>
          <a:fillRef idx="1">
            <a:schemeClr val="accent1"/>
          </a:fillRef>
          <a:effectRef idx="0">
            <a:schemeClr val="accent1"/>
          </a:effectRef>
          <a:fontRef idx="minor">
            <a:schemeClr val="lt1"/>
          </a:fontRef>
        </p:style>
      </p:sp>
      <p:sp>
        <p:nvSpPr>
          <p:cNvPr id="7" name="AutoShape 7"/>
          <p:cNvSpPr/>
          <p:nvPr/>
        </p:nvSpPr>
        <p:spPr>
          <a:xfrm>
            <a:off x="8406414" y="2422663"/>
            <a:ext cx="2871186" cy="1383030"/>
          </a:xfrm>
          <a:prstGeom prst="rect">
            <a:avLst/>
          </a:prstGeom>
        </p:spPr>
        <p:txBody>
          <a:bodyPr wrap="square" lIns="91440" tIns="45720" rIns="91440" bIns="45720" rtlCol="0" anchor="t" anchorCtr="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a:t>
            </a:r>
            <a:r>
              <a:rPr kumimoji="0" lang="zh-CN" alt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注释用于向用户提示或解释代码的作用和功能，可以出现在代码中的任何位置。</a:t>
            </a:r>
            <a:r>
              <a:rPr kumimoji="0" lang="en-US" altLang="zh-CN"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a:t>
            </a:r>
            <a:r>
              <a:rPr kumimoji="0" lang="zh-CN" alt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在执行代码时会忽略注释，不做任何处理。</a:t>
            </a:r>
            <a:endParaRPr kumimoji="0" lang="en-US" altLang="zh-CN"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8" name="AutoShape 8"/>
          <p:cNvSpPr/>
          <p:nvPr/>
        </p:nvSpPr>
        <p:spPr>
          <a:xfrm>
            <a:off x="8901714" y="1901965"/>
            <a:ext cx="2084387" cy="460375"/>
          </a:xfrm>
          <a:prstGeom prst="rect">
            <a:avLst/>
          </a:prstGeom>
        </p:spPr>
        <p:txBody>
          <a:bodyPr wrap="square" lIns="91440" tIns="45720" rIns="91440" bIns="45720" rtlCol="0" anchor="t" anchorCtr="0">
            <a:no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2400" b="1" dirty="0">
                <a:solidFill>
                  <a:srgbClr val="0084FF"/>
                </a:solidFill>
                <a:latin typeface="华文中宋" panose="02010600040101010101" pitchFamily="2" charset="-122"/>
                <a:ea typeface="华文中宋" panose="02010600040101010101" pitchFamily="2" charset="-122"/>
              </a:rPr>
              <a:t>注释</a:t>
            </a: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AutoShape 9"/>
          <p:cNvSpPr/>
          <p:nvPr/>
        </p:nvSpPr>
        <p:spPr>
          <a:xfrm>
            <a:off x="8406414" y="4525963"/>
            <a:ext cx="2708275" cy="1383030"/>
          </a:xfrm>
          <a:prstGeom prst="rect">
            <a:avLst/>
          </a:prstGeom>
        </p:spPr>
        <p:txBody>
          <a:bodyPr wrap="square" lIns="91440" tIns="45720" rIns="91440" bIns="45720" rtlCol="0" anchor="t" anchorCtr="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AutoShape 10"/>
          <p:cNvSpPr/>
          <p:nvPr/>
        </p:nvSpPr>
        <p:spPr>
          <a:xfrm>
            <a:off x="8901714" y="4005263"/>
            <a:ext cx="2084387" cy="460375"/>
          </a:xfrm>
          <a:prstGeom prst="rect">
            <a:avLst/>
          </a:prstGeom>
        </p:spPr>
        <p:txBody>
          <a:bodyPr wrap="square" lIns="91440" tIns="45720" rIns="91440" bIns="45720" rtlCol="0" anchor="ctr" anchorCtr="0">
            <a:no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2400" b="1" dirty="0">
                <a:solidFill>
                  <a:srgbClr val="0084FF"/>
                </a:solidFill>
                <a:latin typeface="华文中宋" panose="02010600040101010101" pitchFamily="2" charset="-122"/>
                <a:ea typeface="华文中宋" panose="02010600040101010101" pitchFamily="2" charset="-122"/>
              </a:rPr>
              <a:t>模块</a:t>
            </a: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11" name="Group 11"/>
          <p:cNvGrpSpPr/>
          <p:nvPr/>
        </p:nvGrpSpPr>
        <p:grpSpPr>
          <a:xfrm>
            <a:off x="454963" y="93878"/>
            <a:ext cx="10641129" cy="826188"/>
            <a:chOff x="454963" y="93878"/>
            <a:chExt cx="10641129" cy="826188"/>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Python的</a:t>
              </a:r>
              <a:r>
                <a:rPr kumimoji="0" lang="zh-CN" alt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相关知识</a:t>
              </a:r>
              <a:endPar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grpSp>
      <p:sp>
        <p:nvSpPr>
          <p:cNvPr id="34" name="文本框 33"/>
          <p:cNvSpPr txBox="1"/>
          <p:nvPr/>
        </p:nvSpPr>
        <p:spPr>
          <a:xfrm>
            <a:off x="937742" y="2112840"/>
            <a:ext cx="7193466"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 </a:t>
            </a:r>
            <a:r>
              <a:rPr kumimoji="0" lang="zh-CN" altLang="en-US" sz="1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注释：就像这段文字，它们是程序中的小提示，帮助我们（和其他读这段代码的魔法师）理解代码是如何工作的。</a:t>
            </a:r>
            <a:endParaRPr kumimoji="0" lang="zh-CN" altLang="en-US" sz="1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 </a:t>
            </a:r>
            <a:r>
              <a:rPr kumimoji="0" lang="zh-CN" altLang="en-US" sz="1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在</a:t>
            </a:r>
            <a:r>
              <a:rPr kumimoji="0" lang="en-US" altLang="zh-CN" sz="1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Python</a:t>
            </a:r>
            <a:r>
              <a:rPr kumimoji="0" lang="zh-CN" altLang="en-US" sz="1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中，注释以井号</a:t>
            </a:r>
            <a:r>
              <a:rPr kumimoji="0" lang="en-US" altLang="zh-CN" sz="1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开头，井号就像对计算机的一串隐身符咒，计算机在读到这些行时会</a:t>
            </a:r>
            <a:r>
              <a:rPr kumimoji="0" lang="zh-CN" altLang="en-US" sz="1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看不见（忽略）它们，它们是给人看的。</a:t>
            </a:r>
            <a:endParaRPr kumimoji="0" lang="zh-CN" altLang="en-US" sz="1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36" name="文本框 35"/>
          <p:cNvSpPr txBox="1"/>
          <p:nvPr/>
        </p:nvSpPr>
        <p:spPr>
          <a:xfrm>
            <a:off x="8406414" y="4497111"/>
            <a:ext cx="28711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Python</a:t>
            </a:r>
            <a:r>
              <a:rPr kumimoji="0" lang="zh-CN" alt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模块是一个文件，以</a:t>
            </a:r>
            <a:r>
              <a:rPr kumimoji="0" lang="en-US" altLang="zh-CN"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a:t>
            </a:r>
            <a:r>
              <a:rPr kumimoji="0" lang="en-US" altLang="zh-CN" sz="1400" b="0" i="0" u="none" strike="noStrike" kern="1200" cap="none" spc="0" normalizeH="0" baseline="0" noProof="0" dirty="0" err="1">
                <a:ln>
                  <a:noFill/>
                </a:ln>
                <a:solidFill>
                  <a:srgbClr val="000000"/>
                </a:solidFill>
                <a:effectLst/>
                <a:uLnTx/>
                <a:uFillTx/>
                <a:latin typeface="华文中宋" panose="02010600040101010101" pitchFamily="2" charset="-122"/>
                <a:ea typeface="华文中宋" panose="02010600040101010101" pitchFamily="2" charset="-122"/>
                <a:cs typeface="+mn-cs"/>
              </a:rPr>
              <a:t>py</a:t>
            </a:r>
            <a:r>
              <a:rPr kumimoji="0" lang="zh-CN" alt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结尾，包含了</a:t>
            </a:r>
            <a:r>
              <a:rPr kumimoji="0" lang="en-US" altLang="zh-CN"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Python</a:t>
            </a:r>
            <a:r>
              <a:rPr kumimoji="0" lang="zh-CN" alt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语句和对象定义，模块让你能够有逻辑地组织你的</a:t>
            </a:r>
            <a:r>
              <a:rPr kumimoji="0" lang="en-US" altLang="zh-CN"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Python</a:t>
            </a:r>
            <a:r>
              <a:rPr kumimoji="0" lang="zh-CN" alt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代码段。模块可以帮助我们更好地组织和管理代码。</a:t>
            </a:r>
            <a:endParaRPr kumimoji="0" lang="en-US" altLang="zh-CN"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37" name="文本框 36"/>
          <p:cNvSpPr txBox="1"/>
          <p:nvPr/>
        </p:nvSpPr>
        <p:spPr>
          <a:xfrm>
            <a:off x="956237" y="4389423"/>
            <a:ext cx="725906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 </a:t>
            </a:r>
            <a:r>
              <a:rPr kumimoji="0" lang="zh-CN" altLang="en-US"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导入</a:t>
            </a:r>
            <a:r>
              <a:rPr kumimoji="0" lang="en-US" altLang="zh-CN"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datetime</a:t>
            </a:r>
            <a:r>
              <a:rPr kumimoji="0" lang="zh-CN" altLang="en-US"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模块</a:t>
            </a:r>
            <a:endParaRPr kumimoji="0" lang="zh-CN" altLang="en-US"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 </a:t>
            </a:r>
            <a:r>
              <a:rPr kumimoji="0" lang="zh-CN" altLang="en-US"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想象有一个魔法图书馆，里面存放着所有关于时间的秘密。当我们说“</a:t>
            </a:r>
            <a:r>
              <a:rPr kumimoji="0" lang="en-US" altLang="zh-CN"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import datetime”</a:t>
            </a:r>
            <a:r>
              <a:rPr kumimoji="0" lang="zh-CN" altLang="en-US"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时，</a:t>
            </a:r>
            <a:endParaRPr kumimoji="0" lang="zh-CN" altLang="en-US"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 </a:t>
            </a:r>
            <a:r>
              <a:rPr kumimoji="0" lang="zh-CN" altLang="en-US"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就像是我们拿到了这个图书馆的钥匙，可以使用里面的魔法书了。</a:t>
            </a:r>
            <a:endParaRPr kumimoji="0" lang="zh-CN" altLang="en-US"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 name="Freeform 5"/>
          <p:cNvSpPr/>
          <p:nvPr/>
        </p:nvSpPr>
        <p:spPr>
          <a:xfrm>
            <a:off x="8503615" y="1869245"/>
            <a:ext cx="300899" cy="495300"/>
          </a:xfrm>
          <a:custGeom>
            <a:avLst/>
            <a:gdLst/>
            <a:ahLst/>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accent1">
              <a:lumMod val="75000"/>
              <a:alpha val="100000"/>
            </a:schemeClr>
          </a:solidFill>
        </p:spPr>
        <p:style>
          <a:lnRef idx="0">
            <a:schemeClr val="accent1"/>
          </a:lnRef>
          <a:fillRef idx="1">
            <a:schemeClr val="accent1"/>
          </a:fillRef>
          <a:effectRef idx="0">
            <a:schemeClr val="accent1"/>
          </a:effectRef>
          <a:fontRef idx="minor">
            <a:schemeClr val="lt1"/>
          </a:fontRef>
        </p:style>
      </p:sp>
      <p:sp>
        <p:nvSpPr>
          <p:cNvPr id="6" name="Freeform 6"/>
          <p:cNvSpPr/>
          <p:nvPr/>
        </p:nvSpPr>
        <p:spPr>
          <a:xfrm>
            <a:off x="8503615" y="4081478"/>
            <a:ext cx="334477" cy="307945"/>
          </a:xfrm>
          <a:custGeom>
            <a:avLst/>
            <a:gdLst/>
            <a:ahLst/>
            <a:cxnLst/>
            <a:rect l="l" t="t" r="r" b="b"/>
            <a:pathLst>
              <a:path w="580" h="535">
                <a:moveTo>
                  <a:pt x="164" y="525"/>
                </a:moveTo>
                <a:cubicBezTo>
                  <a:pt x="172" y="534"/>
                  <a:pt x="186" y="535"/>
                  <a:pt x="196" y="526"/>
                </a:cubicBezTo>
                <a:lnTo>
                  <a:pt x="570" y="187"/>
                </a:lnTo>
                <a:cubicBezTo>
                  <a:pt x="579" y="179"/>
                  <a:pt x="580" y="165"/>
                  <a:pt x="572" y="155"/>
                </a:cubicBezTo>
                <a:lnTo>
                  <a:pt x="475" y="49"/>
                </a:lnTo>
                <a:cubicBezTo>
                  <a:pt x="466" y="39"/>
                  <a:pt x="452" y="39"/>
                  <a:pt x="443" y="47"/>
                </a:cubicBezTo>
                <a:lnTo>
                  <a:pt x="124" y="335"/>
                </a:lnTo>
                <a:cubicBezTo>
                  <a:pt x="115" y="344"/>
                  <a:pt x="114" y="358"/>
                  <a:pt x="123" y="367"/>
                </a:cubicBezTo>
                <a:lnTo>
                  <a:pt x="175" y="425"/>
                </a:lnTo>
                <a:cubicBezTo>
                  <a:pt x="183" y="434"/>
                  <a:pt x="198" y="435"/>
                  <a:pt x="207" y="426"/>
                </a:cubicBezTo>
                <a:lnTo>
                  <a:pt x="341" y="305"/>
                </a:lnTo>
                <a:cubicBezTo>
                  <a:pt x="350" y="297"/>
                  <a:pt x="351" y="282"/>
                  <a:pt x="343" y="273"/>
                </a:cubicBezTo>
                <a:lnTo>
                  <a:pt x="327" y="256"/>
                </a:lnTo>
                <a:lnTo>
                  <a:pt x="193" y="378"/>
                </a:lnTo>
                <a:lnTo>
                  <a:pt x="172" y="354"/>
                </a:lnTo>
                <a:lnTo>
                  <a:pt x="457" y="96"/>
                </a:lnTo>
                <a:lnTo>
                  <a:pt x="523" y="169"/>
                </a:lnTo>
                <a:lnTo>
                  <a:pt x="182" y="478"/>
                </a:lnTo>
                <a:lnTo>
                  <a:pt x="58" y="340"/>
                </a:lnTo>
                <a:lnTo>
                  <a:pt x="404" y="26"/>
                </a:lnTo>
                <a:lnTo>
                  <a:pt x="389" y="10"/>
                </a:lnTo>
                <a:cubicBezTo>
                  <a:pt x="380" y="0"/>
                  <a:pt x="366" y="0"/>
                  <a:pt x="357" y="8"/>
                </a:cubicBezTo>
                <a:lnTo>
                  <a:pt x="10" y="322"/>
                </a:lnTo>
                <a:cubicBezTo>
                  <a:pt x="1" y="330"/>
                  <a:pt x="0" y="344"/>
                  <a:pt x="9" y="354"/>
                </a:cubicBezTo>
                <a:lnTo>
                  <a:pt x="164" y="525"/>
                </a:lnTo>
                <a:close/>
              </a:path>
            </a:pathLst>
          </a:custGeom>
          <a:solidFill>
            <a:schemeClr val="accent1">
              <a:lumMod val="75000"/>
              <a:alpha val="100000"/>
            </a:schemeClr>
          </a:solidFill>
        </p:spPr>
        <p:style>
          <a:lnRef idx="0">
            <a:schemeClr val="accent1"/>
          </a:lnRef>
          <a:fillRef idx="1">
            <a:schemeClr val="accent1"/>
          </a:fillRef>
          <a:effectRef idx="0">
            <a:schemeClr val="accent1"/>
          </a:effectRef>
          <a:fontRef idx="minor">
            <a:schemeClr val="lt1"/>
          </a:fontRef>
        </p:style>
      </p:sp>
      <p:sp>
        <p:nvSpPr>
          <p:cNvPr id="7" name="AutoShape 7"/>
          <p:cNvSpPr/>
          <p:nvPr/>
        </p:nvSpPr>
        <p:spPr>
          <a:xfrm>
            <a:off x="8406414" y="2422663"/>
            <a:ext cx="2708275" cy="1383030"/>
          </a:xfrm>
          <a:prstGeom prst="rect">
            <a:avLst/>
          </a:prstGeom>
        </p:spPr>
        <p:txBody>
          <a:bodyPr wrap="square" lIns="91440" tIns="45720" rIns="91440" bIns="45720" rtlCol="0" anchor="t" anchorCtr="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Python中的变量可以用来存储数据，变量名必须是唯一且不包含空格。</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AutoShape 8"/>
          <p:cNvSpPr/>
          <p:nvPr/>
        </p:nvSpPr>
        <p:spPr>
          <a:xfrm>
            <a:off x="8901714" y="1901965"/>
            <a:ext cx="2084387" cy="460375"/>
          </a:xfrm>
          <a:prstGeom prst="rect">
            <a:avLst/>
          </a:prstGeom>
        </p:spPr>
        <p:txBody>
          <a:bodyPr wrap="square" lIns="91440" tIns="45720" rIns="91440" bIns="45720" rtlCol="0" anchor="t" anchorCtr="0">
            <a:no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24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变量</a:t>
            </a: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AutoShape 9"/>
          <p:cNvSpPr/>
          <p:nvPr/>
        </p:nvSpPr>
        <p:spPr>
          <a:xfrm>
            <a:off x="8406414" y="4525963"/>
            <a:ext cx="2708275" cy="1383030"/>
          </a:xfrm>
          <a:prstGeom prst="rect">
            <a:avLst/>
          </a:prstGeom>
        </p:spPr>
        <p:txBody>
          <a:bodyPr wrap="square" lIns="91440" tIns="45720" rIns="91440" bIns="45720" rtlCol="0" anchor="t" anchorCtr="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AutoShape 10"/>
          <p:cNvSpPr/>
          <p:nvPr/>
        </p:nvSpPr>
        <p:spPr>
          <a:xfrm>
            <a:off x="8901714" y="4005263"/>
            <a:ext cx="2084387" cy="460375"/>
          </a:xfrm>
          <a:prstGeom prst="rect">
            <a:avLst/>
          </a:prstGeom>
        </p:spPr>
        <p:txBody>
          <a:bodyPr wrap="square" lIns="91440" tIns="45720" rIns="91440" bIns="45720" rtlCol="0" anchor="ctr" anchorCtr="0">
            <a:no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函数</a:t>
            </a: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11" name="Group 11"/>
          <p:cNvGrpSpPr/>
          <p:nvPr/>
        </p:nvGrpSpPr>
        <p:grpSpPr>
          <a:xfrm>
            <a:off x="454963" y="93878"/>
            <a:ext cx="10641129" cy="826188"/>
            <a:chOff x="454963" y="93878"/>
            <a:chExt cx="10641129" cy="826188"/>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Python的</a:t>
              </a:r>
              <a:r>
                <a:rPr kumimoji="0" lang="zh-CN" alt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相关知识</a:t>
              </a:r>
              <a:endPar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grpSp>
      <p:sp>
        <p:nvSpPr>
          <p:cNvPr id="34" name="文本框 33"/>
          <p:cNvSpPr txBox="1"/>
          <p:nvPr/>
        </p:nvSpPr>
        <p:spPr>
          <a:xfrm>
            <a:off x="970539" y="1683999"/>
            <a:ext cx="7193466" cy="1477328"/>
          </a:xfrm>
          <a:prstGeom prst="rect">
            <a:avLst/>
          </a:prstGeom>
          <a:noFill/>
        </p:spPr>
        <p:txBody>
          <a:bodyPr wrap="square" rtlCol="0">
            <a:spAutoFit/>
          </a:bodyPr>
          <a:lstStyle/>
          <a:p>
            <a:r>
              <a:rPr lang="en-US" altLang="zh-CN" dirty="0">
                <a:latin typeface="华文中宋" panose="02010600040101010101" pitchFamily="2" charset="-122"/>
                <a:ea typeface="华文中宋" panose="02010600040101010101" pitchFamily="2" charset="-122"/>
              </a:rPr>
              <a:t>now = datetime.datetime.now()</a:t>
            </a:r>
            <a:br>
              <a:rPr lang="en-US" altLang="zh-CN"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变量就像是魔法帽里的小口袋，我们可以在里面存放一些东西（比如数字、文字、甚至是时间）。</a:t>
            </a:r>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其中，“</a:t>
            </a:r>
            <a:r>
              <a:rPr lang="en-US" altLang="zh-CN" dirty="0">
                <a:latin typeface="华文中宋" panose="02010600040101010101" pitchFamily="2" charset="-122"/>
                <a:ea typeface="华文中宋" panose="02010600040101010101" pitchFamily="2" charset="-122"/>
              </a:rPr>
              <a:t>now”</a:t>
            </a:r>
            <a:r>
              <a:rPr lang="zh-CN" altLang="en-US" dirty="0">
                <a:latin typeface="华文中宋" panose="02010600040101010101" pitchFamily="2" charset="-122"/>
                <a:ea typeface="华文中宋" panose="02010600040101010101" pitchFamily="2" charset="-122"/>
              </a:rPr>
              <a:t>就是一个变量，我们在里面存放了当前的日期和时间。</a:t>
            </a:r>
            <a:endParaRPr lang="zh-CN" altLang="en-US" dirty="0">
              <a:latin typeface="华文中宋" panose="02010600040101010101" pitchFamily="2" charset="-122"/>
              <a:ea typeface="华文中宋" panose="02010600040101010101" pitchFamily="2" charset="-122"/>
            </a:endParaRPr>
          </a:p>
        </p:txBody>
      </p:sp>
      <p:sp>
        <p:nvSpPr>
          <p:cNvPr id="36" name="文本框 35"/>
          <p:cNvSpPr txBox="1"/>
          <p:nvPr/>
        </p:nvSpPr>
        <p:spPr>
          <a:xfrm>
            <a:off x="8406414" y="4497111"/>
            <a:ext cx="3002585" cy="1569660"/>
          </a:xfrm>
          <a:prstGeom prst="rect">
            <a:avLst/>
          </a:prstGeom>
          <a:noFill/>
        </p:spPr>
        <p:txBody>
          <a:bodyPr wrap="square" rtlCol="0">
            <a:spAutoFit/>
          </a:bodyPr>
          <a:lstStyle/>
          <a:p>
            <a:r>
              <a:rPr lang="en-US" altLang="zh-CN" sz="1600" dirty="0">
                <a:latin typeface="华文中宋" panose="02010600040101010101" pitchFamily="2" charset="-122"/>
                <a:ea typeface="华文中宋" panose="02010600040101010101" pitchFamily="2" charset="-122"/>
              </a:rPr>
              <a:t>Python</a:t>
            </a:r>
            <a:r>
              <a:rPr lang="zh-CN" altLang="en-US" sz="1600" dirty="0">
                <a:latin typeface="华文中宋" panose="02010600040101010101" pitchFamily="2" charset="-122"/>
                <a:ea typeface="华文中宋" panose="02010600040101010101" pitchFamily="2" charset="-122"/>
              </a:rPr>
              <a:t>函数是一段代码，可以重复使用，接受输入并返回输出。函数定义以</a:t>
            </a:r>
            <a:r>
              <a:rPr lang="en-US" altLang="zh-CN" sz="1600" dirty="0">
                <a:latin typeface="华文中宋" panose="02010600040101010101" pitchFamily="2" charset="-122"/>
                <a:ea typeface="华文中宋" panose="02010600040101010101" pitchFamily="2" charset="-122"/>
              </a:rPr>
              <a:t>def</a:t>
            </a:r>
            <a:r>
              <a:rPr lang="zh-CN" altLang="en-US" sz="1600" dirty="0">
                <a:latin typeface="华文中宋" panose="02010600040101010101" pitchFamily="2" charset="-122"/>
                <a:ea typeface="华文中宋" panose="02010600040101010101" pitchFamily="2" charset="-122"/>
              </a:rPr>
              <a:t>关键字开头，后跟函数名称和括号，括号中包含参数。</a:t>
            </a:r>
            <a:endParaRPr lang="en-US" altLang="zh-CN" sz="1600" dirty="0">
              <a:latin typeface="华文中宋" panose="02010600040101010101" pitchFamily="2" charset="-122"/>
              <a:ea typeface="华文中宋" panose="02010600040101010101" pitchFamily="2" charset="-122"/>
            </a:endParaRPr>
          </a:p>
          <a:p>
            <a:endParaRPr lang="en-US" altLang="zh-CN" sz="16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970538" y="4230375"/>
            <a:ext cx="7259061" cy="1323439"/>
          </a:xfrm>
          <a:prstGeom prst="rect">
            <a:avLst/>
          </a:prstGeom>
          <a:noFill/>
        </p:spPr>
        <p:txBody>
          <a:bodyPr wrap="square" rtlCol="0">
            <a:spAutoFit/>
          </a:bodyPr>
          <a:lstStyle/>
          <a:p>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函数：函数像是预先准备好的魔法配方，我们只需要告诉它我们需要什么（有时候甚至不需要告诉它），它就会为我们完成一项任务。</a:t>
            </a:r>
            <a:endParaRPr lang="zh-CN" altLang="en-US"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例如，</a:t>
            </a:r>
            <a:r>
              <a:rPr lang="en-US" altLang="zh-CN" sz="1600" dirty="0">
                <a:latin typeface="华文中宋" panose="02010600040101010101" pitchFamily="2" charset="-122"/>
                <a:ea typeface="华文中宋" panose="02010600040101010101" pitchFamily="2" charset="-122"/>
              </a:rPr>
              <a:t>datetime.datetime.now()</a:t>
            </a:r>
            <a:r>
              <a:rPr lang="zh-CN" altLang="en-US" sz="1600" dirty="0">
                <a:latin typeface="华文中宋" panose="02010600040101010101" pitchFamily="2" charset="-122"/>
                <a:ea typeface="华文中宋" panose="02010600040101010101" pitchFamily="2" charset="-122"/>
              </a:rPr>
              <a:t>就是一个函数，它告诉我们现在的日期和时间。</a:t>
            </a:r>
            <a:endParaRPr lang="zh-CN" altLang="en-US"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print</a:t>
            </a:r>
            <a:r>
              <a:rPr lang="zh-CN" altLang="en-US" sz="1600" dirty="0">
                <a:latin typeface="华文中宋" panose="02010600040101010101" pitchFamily="2" charset="-122"/>
                <a:ea typeface="华文中宋" panose="02010600040101010101" pitchFamily="2" charset="-122"/>
              </a:rPr>
              <a:t>也是一个函数，它把信息显示在屏幕上。</a:t>
            </a:r>
            <a:endParaRPr lang="zh-CN" altLang="en-US" sz="1600" dirty="0">
              <a:latin typeface="华文中宋" panose="02010600040101010101" pitchFamily="2" charset="-122"/>
              <a:ea typeface="华文中宋"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466496" y="3766754"/>
            <a:ext cx="3974251" cy="2472718"/>
          </a:xfrm>
          <a:prstGeom prst="rect">
            <a:avLst/>
          </a:prstGeom>
          <a:solidFill>
            <a:schemeClr val="accent1">
              <a:lumMod val="75000"/>
              <a:alpha val="76862"/>
            </a:schemeClr>
          </a:solidFill>
        </p:spPr>
        <p:style>
          <a:lnRef idx="0">
            <a:schemeClr val="accent1"/>
          </a:lnRef>
          <a:fillRef idx="1">
            <a:schemeClr val="accent1"/>
          </a:fillRef>
          <a:effectRef idx="0">
            <a:schemeClr val="accent1"/>
          </a:effectRef>
          <a:fontRef idx="minor">
            <a:schemeClr val="lt1"/>
          </a:fontRef>
        </p:style>
      </p:sp>
      <p:sp>
        <p:nvSpPr>
          <p:cNvPr id="4" name="AutoShape 4"/>
          <p:cNvSpPr/>
          <p:nvPr/>
        </p:nvSpPr>
        <p:spPr>
          <a:xfrm>
            <a:off x="563624" y="1824409"/>
            <a:ext cx="2936423" cy="1604591"/>
          </a:xfrm>
          <a:prstGeom prst="rect">
            <a:avLst/>
          </a:prstGeom>
        </p:spPr>
        <p:txBody>
          <a:bodyPr wrap="square" lIns="91440" tIns="45720" rIns="91440" bIns="45720" rtlCol="0" anchor="t" anchorCtr="0">
            <a:noAutofit/>
          </a:bodyPr>
          <a:lstStyle/>
          <a:p>
            <a:pPr marL="0" marR="0" lvl="0" indent="0" algn="l" defTabSz="914400" rtl="0" eaLnBrk="1" fontAlgn="auto" latinLnBrk="0" hangingPunct="1">
              <a:lnSpc>
                <a:spcPct val="150000"/>
              </a:lnSpc>
              <a:spcBef>
                <a:spcPts val="270"/>
              </a:spcBef>
              <a:spcAft>
                <a:spcPts val="0"/>
              </a:spcAft>
              <a:buClrTx/>
              <a:buSzTx/>
              <a:buFontTx/>
              <a:buNone/>
              <a:defRPr/>
            </a:pPr>
            <a:r>
              <a:rPr kumimoji="0" lang="en-US"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Python支持多种运算符，如加法、减法、乘法、除法、取模等。</a:t>
            </a:r>
            <a:endParaRPr kumimoji="0" lang="en-US"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AutoShape 5"/>
          <p:cNvSpPr/>
          <p:nvPr/>
        </p:nvSpPr>
        <p:spPr>
          <a:xfrm>
            <a:off x="601724" y="4315960"/>
            <a:ext cx="3052052" cy="1604591"/>
          </a:xfrm>
          <a:prstGeom prst="rect">
            <a:avLst/>
          </a:prstGeom>
        </p:spPr>
        <p:txBody>
          <a:bodyPr wrap="square" lIns="91440" tIns="45720" rIns="91440" bIns="45720" rtlCol="0" anchor="t" anchorCtr="0">
            <a:noAutofit/>
          </a:bodyPr>
          <a:lstStyle/>
          <a:p>
            <a:pPr marL="0" marR="0" lvl="0" indent="0" algn="l" defTabSz="914400" rtl="0" eaLnBrk="1" fontAlgn="auto" latinLnBrk="0" hangingPunct="1">
              <a:lnSpc>
                <a:spcPct val="150000"/>
              </a:lnSpc>
              <a:spcBef>
                <a:spcPts val="270"/>
              </a:spcBef>
              <a:spcAft>
                <a:spcPts val="0"/>
              </a:spcAft>
              <a:buClrTx/>
              <a:buSzTx/>
              <a:buFontTx/>
              <a:buNone/>
              <a:defRPr/>
            </a:pPr>
            <a:r>
              <a:rPr kumimoji="0" lang="en-US"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rPr>
              <a:t>表达式是由操作符和操作数组成的，可以用来计算数值或执行其他操作。</a:t>
            </a:r>
            <a:endParaRPr kumimoji="0" lang="en-US"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6" name="Group 6"/>
          <p:cNvGrpSpPr/>
          <p:nvPr/>
        </p:nvGrpSpPr>
        <p:grpSpPr>
          <a:xfrm>
            <a:off x="454963" y="93878"/>
            <a:ext cx="10641129" cy="914400"/>
            <a:chOff x="454963" y="93878"/>
            <a:chExt cx="10641129" cy="914400"/>
          </a:xfrm>
        </p:grpSpPr>
        <p:sp>
          <p:nvSpPr>
            <p:cNvPr id="7" name="AutoShape 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9" name="AutoShape 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0" name="AutoShape 1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TextBox 2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Python的运算符和表达式</a:t>
              </a:r>
              <a:endPar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grpSp>
      <p:sp>
        <p:nvSpPr>
          <p:cNvPr id="28" name="AutoShape 28"/>
          <p:cNvSpPr/>
          <p:nvPr/>
        </p:nvSpPr>
        <p:spPr>
          <a:xfrm>
            <a:off x="601724" y="3976765"/>
            <a:ext cx="2936423" cy="339195"/>
          </a:xfrm>
          <a:prstGeom prst="rect">
            <a:avLst/>
          </a:prstGeom>
        </p:spPr>
        <p:txBody>
          <a:bodyPr wrap="square" lIns="91440" tIns="45720" rIns="91440" bIns="45720" rtlCol="0" anchor="t" anchorCtr="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rPr>
              <a:t>表达式</a:t>
            </a: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AutoShape 29"/>
          <p:cNvSpPr/>
          <p:nvPr/>
        </p:nvSpPr>
        <p:spPr>
          <a:xfrm>
            <a:off x="563624" y="1405309"/>
            <a:ext cx="2936423" cy="339195"/>
          </a:xfrm>
          <a:prstGeom prst="rect">
            <a:avLst/>
          </a:prstGeom>
        </p:spPr>
        <p:txBody>
          <a:bodyPr wrap="square" lIns="91440" tIns="45720" rIns="91440" bIns="45720" rtlCol="0" anchor="t" anchorCtr="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运算符</a:t>
            </a: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文本框 29"/>
          <p:cNvSpPr txBox="1"/>
          <p:nvPr/>
        </p:nvSpPr>
        <p:spPr>
          <a:xfrm>
            <a:off x="4862480" y="1284040"/>
            <a:ext cx="7359852" cy="286232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加号（</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）：用于将两个数字相加，例如：</a:t>
            </a:r>
            <a:r>
              <a:rPr lang="en-US" altLang="zh-CN" dirty="0">
                <a:latin typeface="华文中宋" panose="02010600040101010101" pitchFamily="2" charset="-122"/>
                <a:ea typeface="华文中宋" panose="02010600040101010101" pitchFamily="2" charset="-122"/>
              </a:rPr>
              <a:t>2 + 3 = 5</a:t>
            </a:r>
            <a:endParaRPr lang="en-US" altLang="zh-CN"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l"/>
            </a:pPr>
            <a:endParaRPr lang="zh-CN" altLang="en-US"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减号（</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）：用于将两个数字相减，例如：</a:t>
            </a:r>
            <a:r>
              <a:rPr lang="en-US" altLang="zh-CN" dirty="0">
                <a:latin typeface="华文中宋" panose="02010600040101010101" pitchFamily="2" charset="-122"/>
                <a:ea typeface="华文中宋" panose="02010600040101010101" pitchFamily="2" charset="-122"/>
              </a:rPr>
              <a:t>5 - 2 = 3</a:t>
            </a:r>
            <a:endParaRPr lang="en-US" altLang="zh-CN"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l"/>
            </a:pPr>
            <a:endParaRPr lang="zh-CN" altLang="en-US"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乘号（*）：用于将两个数字相乘，例如：</a:t>
            </a:r>
            <a:r>
              <a:rPr lang="en-US" altLang="zh-CN" dirty="0">
                <a:latin typeface="华文中宋" panose="02010600040101010101" pitchFamily="2" charset="-122"/>
                <a:ea typeface="华文中宋" panose="02010600040101010101" pitchFamily="2" charset="-122"/>
              </a:rPr>
              <a:t>2 * 3 = 6</a:t>
            </a:r>
            <a:endParaRPr lang="en-US" altLang="zh-CN"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l"/>
            </a:pPr>
            <a:endParaRPr lang="zh-CN" altLang="en-US"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除号（</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）：用于将两个数字相除，例如：</a:t>
            </a:r>
            <a:r>
              <a:rPr lang="en-US" altLang="zh-CN" dirty="0">
                <a:latin typeface="华文中宋" panose="02010600040101010101" pitchFamily="2" charset="-122"/>
                <a:ea typeface="华文中宋" panose="02010600040101010101" pitchFamily="2" charset="-122"/>
              </a:rPr>
              <a:t>6 / 3 = 2</a:t>
            </a:r>
            <a:endParaRPr lang="en-US" altLang="zh-CN"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l"/>
            </a:pPr>
            <a:endParaRPr lang="zh-CN" altLang="en-US"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取模（</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）：用于计算两个数字相除的余数，例如：</a:t>
            </a:r>
            <a:r>
              <a:rPr lang="en-US" altLang="zh-CN" dirty="0">
                <a:latin typeface="华文中宋" panose="02010600040101010101" pitchFamily="2" charset="-122"/>
                <a:ea typeface="华文中宋" panose="02010600040101010101" pitchFamily="2" charset="-122"/>
              </a:rPr>
              <a:t>7 % 3 = 1</a:t>
            </a:r>
            <a:endParaRPr lang="en-US" altLang="zh-CN"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l"/>
            </a:pPr>
            <a:endParaRPr lang="zh-CN" altLang="en-US" dirty="0">
              <a:latin typeface="华文中宋" panose="02010600040101010101" pitchFamily="2" charset="-122"/>
              <a:ea typeface="华文中宋" panose="0201060004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 name="Freeform 5"/>
          <p:cNvSpPr/>
          <p:nvPr/>
        </p:nvSpPr>
        <p:spPr>
          <a:xfrm>
            <a:off x="8503615" y="1869245"/>
            <a:ext cx="300899" cy="495300"/>
          </a:xfrm>
          <a:custGeom>
            <a:avLst/>
            <a:gdLst/>
            <a:ahLst/>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accent1">
              <a:lumMod val="75000"/>
              <a:alpha val="100000"/>
            </a:schemeClr>
          </a:solidFill>
        </p:spPr>
        <p:style>
          <a:lnRef idx="0">
            <a:schemeClr val="accent1"/>
          </a:lnRef>
          <a:fillRef idx="1">
            <a:schemeClr val="accent1"/>
          </a:fillRef>
          <a:effectRef idx="0">
            <a:schemeClr val="accent1"/>
          </a:effectRef>
          <a:fontRef idx="minor">
            <a:schemeClr val="lt1"/>
          </a:fontRef>
        </p:style>
      </p:sp>
      <p:sp>
        <p:nvSpPr>
          <p:cNvPr id="6" name="Freeform 6"/>
          <p:cNvSpPr/>
          <p:nvPr/>
        </p:nvSpPr>
        <p:spPr>
          <a:xfrm>
            <a:off x="8503615" y="4081478"/>
            <a:ext cx="334477" cy="307945"/>
          </a:xfrm>
          <a:custGeom>
            <a:avLst/>
            <a:gdLst/>
            <a:ahLst/>
            <a:cxnLst/>
            <a:rect l="l" t="t" r="r" b="b"/>
            <a:pathLst>
              <a:path w="580" h="535">
                <a:moveTo>
                  <a:pt x="164" y="525"/>
                </a:moveTo>
                <a:cubicBezTo>
                  <a:pt x="172" y="534"/>
                  <a:pt x="186" y="535"/>
                  <a:pt x="196" y="526"/>
                </a:cubicBezTo>
                <a:lnTo>
                  <a:pt x="570" y="187"/>
                </a:lnTo>
                <a:cubicBezTo>
                  <a:pt x="579" y="179"/>
                  <a:pt x="580" y="165"/>
                  <a:pt x="572" y="155"/>
                </a:cubicBezTo>
                <a:lnTo>
                  <a:pt x="475" y="49"/>
                </a:lnTo>
                <a:cubicBezTo>
                  <a:pt x="466" y="39"/>
                  <a:pt x="452" y="39"/>
                  <a:pt x="443" y="47"/>
                </a:cubicBezTo>
                <a:lnTo>
                  <a:pt x="124" y="335"/>
                </a:lnTo>
                <a:cubicBezTo>
                  <a:pt x="115" y="344"/>
                  <a:pt x="114" y="358"/>
                  <a:pt x="123" y="367"/>
                </a:cubicBezTo>
                <a:lnTo>
                  <a:pt x="175" y="425"/>
                </a:lnTo>
                <a:cubicBezTo>
                  <a:pt x="183" y="434"/>
                  <a:pt x="198" y="435"/>
                  <a:pt x="207" y="426"/>
                </a:cubicBezTo>
                <a:lnTo>
                  <a:pt x="341" y="305"/>
                </a:lnTo>
                <a:cubicBezTo>
                  <a:pt x="350" y="297"/>
                  <a:pt x="351" y="282"/>
                  <a:pt x="343" y="273"/>
                </a:cubicBezTo>
                <a:lnTo>
                  <a:pt x="327" y="256"/>
                </a:lnTo>
                <a:lnTo>
                  <a:pt x="193" y="378"/>
                </a:lnTo>
                <a:lnTo>
                  <a:pt x="172" y="354"/>
                </a:lnTo>
                <a:lnTo>
                  <a:pt x="457" y="96"/>
                </a:lnTo>
                <a:lnTo>
                  <a:pt x="523" y="169"/>
                </a:lnTo>
                <a:lnTo>
                  <a:pt x="182" y="478"/>
                </a:lnTo>
                <a:lnTo>
                  <a:pt x="58" y="340"/>
                </a:lnTo>
                <a:lnTo>
                  <a:pt x="404" y="26"/>
                </a:lnTo>
                <a:lnTo>
                  <a:pt x="389" y="10"/>
                </a:lnTo>
                <a:cubicBezTo>
                  <a:pt x="380" y="0"/>
                  <a:pt x="366" y="0"/>
                  <a:pt x="357" y="8"/>
                </a:cubicBezTo>
                <a:lnTo>
                  <a:pt x="10" y="322"/>
                </a:lnTo>
                <a:cubicBezTo>
                  <a:pt x="1" y="330"/>
                  <a:pt x="0" y="344"/>
                  <a:pt x="9" y="354"/>
                </a:cubicBezTo>
                <a:lnTo>
                  <a:pt x="164" y="525"/>
                </a:lnTo>
                <a:close/>
              </a:path>
            </a:pathLst>
          </a:custGeom>
          <a:solidFill>
            <a:schemeClr val="accent1">
              <a:lumMod val="75000"/>
              <a:alpha val="100000"/>
            </a:schemeClr>
          </a:solidFill>
        </p:spPr>
        <p:style>
          <a:lnRef idx="0">
            <a:schemeClr val="accent1"/>
          </a:lnRef>
          <a:fillRef idx="1">
            <a:schemeClr val="accent1"/>
          </a:fillRef>
          <a:effectRef idx="0">
            <a:schemeClr val="accent1"/>
          </a:effectRef>
          <a:fontRef idx="minor">
            <a:schemeClr val="lt1"/>
          </a:fontRef>
        </p:style>
      </p:sp>
      <p:sp>
        <p:nvSpPr>
          <p:cNvPr id="7" name="AutoShape 7"/>
          <p:cNvSpPr/>
          <p:nvPr/>
        </p:nvSpPr>
        <p:spPr>
          <a:xfrm>
            <a:off x="8406414" y="2422663"/>
            <a:ext cx="2871186" cy="1383030"/>
          </a:xfrm>
          <a:prstGeom prst="rect">
            <a:avLst/>
          </a:prstGeom>
        </p:spPr>
        <p:txBody>
          <a:bodyPr wrap="square" lIns="91440" tIns="45720" rIns="91440" bIns="45720" rtlCol="0" anchor="t" anchorCtr="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rPr>
              <a:t>这段代码虽然简单，但它展示了编程中一些非常重要的概念。通过学习这些魔法的基础知识，你将能够创造出更加复杂和有趣的魔法！</a:t>
            </a:r>
            <a:endParaRPr kumimoji="0" 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 name="AutoShape 8"/>
          <p:cNvSpPr/>
          <p:nvPr/>
        </p:nvSpPr>
        <p:spPr>
          <a:xfrm>
            <a:off x="8901714" y="1901965"/>
            <a:ext cx="2084387" cy="460375"/>
          </a:xfrm>
          <a:prstGeom prst="rect">
            <a:avLst/>
          </a:prstGeom>
        </p:spPr>
        <p:txBody>
          <a:bodyPr wrap="square" lIns="91440" tIns="45720" rIns="91440" bIns="45720" rtlCol="0" anchor="t" anchorCtr="0">
            <a:no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rPr>
              <a:t>介绍</a:t>
            </a:r>
            <a:endParaRPr kumimoji="0" lang="en-US" sz="2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9" name="AutoShape 9"/>
          <p:cNvSpPr/>
          <p:nvPr/>
        </p:nvSpPr>
        <p:spPr>
          <a:xfrm>
            <a:off x="8406414" y="4525963"/>
            <a:ext cx="2708275" cy="1383030"/>
          </a:xfrm>
          <a:prstGeom prst="rect">
            <a:avLst/>
          </a:prstGeom>
        </p:spPr>
        <p:txBody>
          <a:bodyPr wrap="square" lIns="91440" tIns="45720" rIns="91440" bIns="45720" rtlCol="0" anchor="t" anchorCtr="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rPr>
              <a:t>这个程序使用Python的内置函数`datetime`来获取当前的日期和时间，并</a:t>
            </a:r>
            <a:r>
              <a:rPr kumimoji="0" lang="zh-CN" alt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rPr>
              <a:t>用</a:t>
            </a:r>
            <a:r>
              <a:rPr kumimoji="0" 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rPr>
              <a:t>`</a:t>
            </a:r>
            <a:r>
              <a:rPr kumimoji="0" lang="en-US" sz="1400" b="0" i="0" u="none" strike="noStrike" kern="1200" cap="none" spc="0" normalizeH="0" baseline="0" noProof="0" dirty="0" err="1">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rPr>
              <a:t>print`函数将结果打印出来</a:t>
            </a:r>
            <a:r>
              <a:rPr kumimoji="0" 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宋体" panose="02010600030101010101" pitchFamily="2" charset="-122"/>
              </a:rPr>
              <a:t>。</a:t>
            </a:r>
            <a:endParaRPr kumimoji="0" lang="en-US" sz="1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10" name="AutoShape 10"/>
          <p:cNvSpPr/>
          <p:nvPr/>
        </p:nvSpPr>
        <p:spPr>
          <a:xfrm>
            <a:off x="8901714" y="4005263"/>
            <a:ext cx="2084387" cy="460375"/>
          </a:xfrm>
          <a:prstGeom prst="rect">
            <a:avLst/>
          </a:prstGeom>
        </p:spPr>
        <p:txBody>
          <a:bodyPr wrap="square" lIns="91440" tIns="45720" rIns="91440" bIns="45720" rtlCol="0" anchor="ctr" anchorCtr="0">
            <a:no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24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rPr>
              <a:t>详细描述</a:t>
            </a:r>
            <a:endParaRPr kumimoji="0" lang="en-US" sz="24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grpSp>
        <p:nvGrpSpPr>
          <p:cNvPr id="11" name="Group 11"/>
          <p:cNvGrpSpPr/>
          <p:nvPr/>
        </p:nvGrpSpPr>
        <p:grpSpPr>
          <a:xfrm>
            <a:off x="454963" y="93878"/>
            <a:ext cx="10641129" cy="826188"/>
            <a:chOff x="454963" y="93878"/>
            <a:chExt cx="10641129" cy="826188"/>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rPr>
                <a:t>打印当前日期和时间的程序</a:t>
              </a:r>
              <a:endPar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grpSp>
      <p:sp>
        <p:nvSpPr>
          <p:cNvPr id="33" name="文本框 32"/>
          <p:cNvSpPr txBox="1"/>
          <p:nvPr/>
        </p:nvSpPr>
        <p:spPr>
          <a:xfrm>
            <a:off x="1108898" y="1166842"/>
            <a:ext cx="6091194"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import datetime</a:t>
            </a:r>
            <a:b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b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 </a:t>
            </a:r>
            <a: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获取当前日期和时间</a:t>
            </a:r>
            <a:b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 </a:t>
            </a:r>
            <a: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这里我们使用</a:t>
            </a: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datetime</a:t>
            </a:r>
            <a: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模块中的一个特殊魔法</a:t>
            </a: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——datetime.now()</a:t>
            </a:r>
            <a: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a:t>
            </a:r>
            <a:b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 </a:t>
            </a:r>
            <a: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它就像一个神奇的镜子，可以反射出此刻的日期和时间。</a:t>
            </a:r>
            <a:b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b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now = datetime.datetime.now()</a:t>
            </a:r>
            <a:b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b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 </a:t>
            </a:r>
            <a: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打印日期和时间</a:t>
            </a:r>
            <a:b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 </a:t>
            </a:r>
            <a: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我们用</a:t>
            </a: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print</a:t>
            </a:r>
            <a: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函数来告诉计算机，把我们找到的时间宝藏显示出来。</a:t>
            </a:r>
            <a:b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 print</a:t>
            </a:r>
            <a: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是一个非常有用的魔法咒语，它可以让隐藏的信息出现在我们的屏幕上。</a:t>
            </a:r>
            <a:b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b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b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print("</a:t>
            </a:r>
            <a:r>
              <a:rPr kumimoji="0" lang="zh-CN" altLang="en-US"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当前的日期和时间是：</a:t>
            </a:r>
            <a:r>
              <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rPr>
              <a:t>", now)</a:t>
            </a:r>
            <a:endParaRPr kumimoji="0" lang="en-US" altLang="zh-CN" sz="1800" b="0"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1300074" y="2175786"/>
            <a:ext cx="9582906" cy="1341120"/>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5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宋体" panose="02010600030101010101" pitchFamily="2" charset="-122"/>
              </a:rPr>
              <a:t>Python是一种跨平台语言，可以在不同的操作系统上运行。</a:t>
            </a:r>
            <a:endParaRPr kumimoji="0" lang="en-US" sz="15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5" name="AutoShape 5"/>
          <p:cNvSpPr/>
          <p:nvPr/>
        </p:nvSpPr>
        <p:spPr>
          <a:xfrm>
            <a:off x="866575" y="3952506"/>
            <a:ext cx="10458850" cy="2438400"/>
          </a:xfrm>
          <a:prstGeom prst="roundRect">
            <a:avLst/>
          </a:prstGeom>
          <a:solidFill>
            <a:schemeClr val="accent1">
              <a:lumMod val="20000"/>
              <a:lumOff val="80000"/>
              <a:alpha val="100000"/>
            </a:schemeClr>
          </a:solidFill>
        </p:spPr>
        <p:style>
          <a:lnRef idx="0">
            <a:schemeClr val="accent1"/>
          </a:lnRef>
          <a:fillRef idx="1">
            <a:schemeClr val="accent1"/>
          </a:fillRef>
          <a:effectRef idx="0">
            <a:schemeClr val="accent1"/>
          </a:effectRef>
          <a:fontRef idx="minor">
            <a:schemeClr val="lt1"/>
          </a:fontRef>
        </p:style>
      </p:sp>
      <p:sp>
        <p:nvSpPr>
          <p:cNvPr id="6" name="TextBox 6"/>
          <p:cNvSpPr txBox="1"/>
          <p:nvPr/>
        </p:nvSpPr>
        <p:spPr>
          <a:xfrm>
            <a:off x="1287882" y="4870218"/>
            <a:ext cx="9582150" cy="1447512"/>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b="0" i="0" u="none" strike="noStrike" kern="1200" cap="none" spc="0" normalizeH="0" baseline="0" noProof="0" dirty="0">
                <a:ln>
                  <a:noFill/>
                </a:ln>
                <a:solidFill>
                  <a:srgbClr val="0084FF">
                    <a:lumMod val="50000"/>
                  </a:srgbClr>
                </a:solidFill>
                <a:effectLst/>
                <a:uLnTx/>
                <a:uFillTx/>
                <a:latin typeface="华文中宋" panose="02010600040101010101" pitchFamily="2" charset="-122"/>
                <a:ea typeface="华文中宋" panose="02010600040101010101" pitchFamily="2" charset="-122"/>
                <a:cs typeface="宋体" panose="02010600030101010101" pitchFamily="2" charset="-122"/>
              </a:rPr>
              <a:t>Python可以在Windows、Mac OS、Linux等操作系统上运行，这使得Python成为一种非常灵活和通用的编程语言。</a:t>
            </a:r>
            <a:r>
              <a:rPr lang="zh-CN" altLang="en-US" dirty="0">
                <a:solidFill>
                  <a:srgbClr val="0084FF">
                    <a:lumMod val="50000"/>
                  </a:srgbClr>
                </a:solidFill>
                <a:latin typeface="华文中宋" panose="02010600040101010101" pitchFamily="2" charset="-122"/>
                <a:ea typeface="华文中宋" panose="02010600040101010101" pitchFamily="2" charset="-122"/>
                <a:cs typeface="宋体" panose="02010600030101010101" pitchFamily="2" charset="-122"/>
              </a:rPr>
              <a:t>同学</a:t>
            </a:r>
            <a:r>
              <a:rPr kumimoji="0" lang="en-US" b="0" i="0" u="none" strike="noStrike" kern="1200" cap="none" spc="0" normalizeH="0" baseline="0" noProof="0" dirty="0">
                <a:ln>
                  <a:noFill/>
                </a:ln>
                <a:solidFill>
                  <a:srgbClr val="0084FF">
                    <a:lumMod val="50000"/>
                  </a:srgbClr>
                </a:solidFill>
                <a:effectLst/>
                <a:uLnTx/>
                <a:uFillTx/>
                <a:latin typeface="华文中宋" panose="02010600040101010101" pitchFamily="2" charset="-122"/>
                <a:ea typeface="华文中宋" panose="02010600040101010101" pitchFamily="2" charset="-122"/>
                <a:cs typeface="宋体" panose="02010600030101010101" pitchFamily="2" charset="-122"/>
              </a:rPr>
              <a:t>们可以在自己的电脑上安装Python，并使用各种不同的编辑器和IDE来编写和运行Python程序。</a:t>
            </a:r>
            <a:endParaRPr kumimoji="0" lang="en-US" b="0" i="0" u="none" strike="noStrike" kern="1200" cap="none" spc="0" normalizeH="0" baseline="0" noProof="0" dirty="0">
              <a:ln>
                <a:noFill/>
              </a:ln>
              <a:solidFill>
                <a:srgbClr val="0084FF">
                  <a:lumMod val="50000"/>
                </a:srgbClr>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7" name="TextBox 7"/>
          <p:cNvSpPr txBox="1"/>
          <p:nvPr/>
        </p:nvSpPr>
        <p:spPr>
          <a:xfrm>
            <a:off x="1287882" y="4099383"/>
            <a:ext cx="9677400" cy="660117"/>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2015" b="1" dirty="0">
                <a:solidFill>
                  <a:srgbClr val="0084FF"/>
                </a:solidFill>
                <a:latin typeface="华文中宋" panose="02010600040101010101" pitchFamily="2" charset="-122"/>
                <a:ea typeface="华文中宋" panose="02010600040101010101" pitchFamily="2" charset="-122"/>
                <a:cs typeface="宋体" panose="02010600030101010101" pitchFamily="2" charset="-122"/>
              </a:rPr>
              <a:t>跨平台说明</a:t>
            </a:r>
            <a:endParaRPr kumimoji="0" lang="en-US" sz="2015"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cxnSp>
        <p:nvCxnSpPr>
          <p:cNvPr id="8" name="Connector 8"/>
          <p:cNvCxnSpPr/>
          <p:nvPr/>
        </p:nvCxnSpPr>
        <p:spPr>
          <a:xfrm>
            <a:off x="1473659" y="4829453"/>
            <a:ext cx="9220298" cy="0"/>
          </a:xfrm>
          <a:prstGeom prst="line">
            <a:avLst/>
          </a:prstGeom>
          <a:ln w="9525">
            <a:solidFill>
              <a:schemeClr val="accent1"/>
            </a:solidFill>
            <a:prstDash val="solid"/>
            <a:headEnd type="oval"/>
          </a:ln>
        </p:spPr>
        <p:style>
          <a:lnRef idx="0">
            <a:schemeClr val="accent1"/>
          </a:lnRef>
          <a:fillRef idx="1">
            <a:schemeClr val="accent1"/>
          </a:fillRef>
          <a:effectRef idx="0">
            <a:schemeClr val="accent1"/>
          </a:effectRef>
          <a:fontRef idx="minor">
            <a:schemeClr val="lt1"/>
          </a:fontRef>
        </p:style>
      </p:cxnSp>
      <p:cxnSp>
        <p:nvCxnSpPr>
          <p:cNvPr id="9" name="Connector 9"/>
          <p:cNvCxnSpPr/>
          <p:nvPr/>
        </p:nvCxnSpPr>
        <p:spPr>
          <a:xfrm>
            <a:off x="1481378" y="2175786"/>
            <a:ext cx="9220298" cy="0"/>
          </a:xfrm>
          <a:prstGeom prst="line">
            <a:avLst/>
          </a:prstGeom>
          <a:ln w="9525">
            <a:solidFill>
              <a:schemeClr val="accent1">
                <a:lumMod val="20000"/>
                <a:lumOff val="80000"/>
              </a:schemeClr>
            </a:solidFill>
            <a:prstDash val="solid"/>
            <a:headEnd type="oval"/>
          </a:ln>
        </p:spPr>
        <p:style>
          <a:lnRef idx="0">
            <a:schemeClr val="accent1"/>
          </a:lnRef>
          <a:fillRef idx="1">
            <a:schemeClr val="accent1"/>
          </a:fillRef>
          <a:effectRef idx="0">
            <a:schemeClr val="accent1"/>
          </a:effectRef>
          <a:fontRef idx="minor">
            <a:schemeClr val="lt1"/>
          </a:fontRef>
        </p:style>
      </p:cxnSp>
      <p:grpSp>
        <p:nvGrpSpPr>
          <p:cNvPr id="10" name="Group 10"/>
          <p:cNvGrpSpPr/>
          <p:nvPr/>
        </p:nvGrpSpPr>
        <p:grpSpPr>
          <a:xfrm>
            <a:off x="454963" y="93878"/>
            <a:ext cx="10641129" cy="826188"/>
            <a:chOff x="454963" y="93878"/>
            <a:chExt cx="10641129" cy="826188"/>
          </a:xfrm>
        </p:grpSpPr>
        <p:sp>
          <p:nvSpPr>
            <p:cNvPr id="11" name="AutoShape 11"/>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1" name="TextBox 31"/>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rPr>
                <a:t>在不同操作系统上运行程序</a:t>
              </a:r>
              <a:endPar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grpSp>
      <p:sp>
        <p:nvSpPr>
          <p:cNvPr id="34" name="文本框 33"/>
          <p:cNvSpPr txBox="1"/>
          <p:nvPr/>
        </p:nvSpPr>
        <p:spPr>
          <a:xfrm>
            <a:off x="1309020" y="2173193"/>
            <a:ext cx="8368380" cy="1200329"/>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程序运行结果：</a:t>
            </a:r>
            <a:endParaRPr lang="en-US" altLang="zh-CN" sz="2400" dirty="0">
              <a:latin typeface="华文中宋" panose="02010600040101010101" pitchFamily="2" charset="-122"/>
              <a:ea typeface="华文中宋" panose="02010600040101010101" pitchFamily="2" charset="-122"/>
            </a:endParaRPr>
          </a:p>
          <a:p>
            <a:endParaRPr lang="en-US" altLang="zh-CN" sz="2400" dirty="0">
              <a:latin typeface="华文中宋" panose="02010600040101010101" pitchFamily="2" charset="-122"/>
              <a:ea typeface="华文中宋" panose="02010600040101010101" pitchFamily="2" charset="-122"/>
            </a:endParaRPr>
          </a:p>
          <a:p>
            <a:r>
              <a:rPr lang="zh-CN" altLang="en-US" sz="2400" dirty="0">
                <a:latin typeface="华文中宋" panose="02010600040101010101" pitchFamily="2" charset="-122"/>
                <a:ea typeface="华文中宋" panose="02010600040101010101" pitchFamily="2" charset="-122"/>
              </a:rPr>
              <a:t>当前的日期和时间是： </a:t>
            </a:r>
            <a:r>
              <a:rPr lang="en-US" altLang="zh-CN" sz="2400" dirty="0">
                <a:latin typeface="华文中宋" panose="02010600040101010101" pitchFamily="2" charset="-122"/>
                <a:ea typeface="华文中宋" panose="02010600040101010101" pitchFamily="2" charset="-122"/>
              </a:rPr>
              <a:t>2023-11-25 16:27:03.414069</a:t>
            </a: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2192000" cy="6858000"/>
          </a:xfrm>
          <a:prstGeom prst="rect">
            <a:avLst/>
          </a:prstGeom>
        </p:spPr>
      </p:pic>
      <p:sp>
        <p:nvSpPr>
          <p:cNvPr id="3" name="TextBox 3"/>
          <p:cNvSpPr txBox="1"/>
          <p:nvPr/>
        </p:nvSpPr>
        <p:spPr>
          <a:xfrm>
            <a:off x="5878292" y="1373505"/>
            <a:ext cx="4792980" cy="4110990"/>
          </a:xfrm>
          <a:prstGeom prst="rect">
            <a:avLst/>
          </a:prstGeom>
        </p:spPr>
        <p:txBody>
          <a:bodyPr vert="horz" wrap="square" lIns="91440" tIns="45720" rIns="91440" bIns="45720" rtlCol="0" anchor="ctr" anchorCtr="0">
            <a:noAutofit/>
          </a:bodyPr>
          <a:lstStyle/>
          <a:p>
            <a:pPr marL="203200" lvl="0" indent="-203200">
              <a:lnSpc>
                <a:spcPct val="140000"/>
              </a:lnSpc>
              <a:spcBef>
                <a:spcPts val="375"/>
              </a:spcBef>
              <a:buFont typeface="Arial" panose="020B0604020202020204"/>
              <a:buChar char="•"/>
            </a:pPr>
            <a:r>
              <a:rPr lang="en-US" sz="2400" dirty="0">
                <a:solidFill>
                  <a:schemeClr val="dk2"/>
                </a:solidFill>
                <a:latin typeface="华文中宋" panose="02010600040101010101" pitchFamily="2" charset="-122"/>
                <a:ea typeface="华文中宋" panose="02010600040101010101" pitchFamily="2" charset="-122"/>
                <a:cs typeface="宋体" panose="02010600030101010101" pitchFamily="2" charset="-122"/>
              </a:rPr>
              <a:t>python时间机器</a:t>
            </a:r>
            <a:endParaRPr lang="en-US" sz="2400" dirty="0">
              <a:solidFill>
                <a:schemeClr val="dk2"/>
              </a:solidFill>
              <a:latin typeface="华文中宋" panose="02010600040101010101" pitchFamily="2" charset="-122"/>
              <a:ea typeface="华文中宋" panose="02010600040101010101" pitchFamily="2" charset="-122"/>
              <a:cs typeface="宋体" panose="02010600030101010101" pitchFamily="2" charset="-122"/>
            </a:endParaRPr>
          </a:p>
          <a:p>
            <a:pPr marL="203200" lvl="0" indent="-203200">
              <a:lnSpc>
                <a:spcPct val="140000"/>
              </a:lnSpc>
              <a:spcBef>
                <a:spcPts val="375"/>
              </a:spcBef>
              <a:buFont typeface="Arial" panose="020B0604020202020204"/>
              <a:buChar char="•"/>
            </a:pPr>
            <a:r>
              <a:rPr lang="zh-CN" altLang="en-US" sz="2400" dirty="0">
                <a:solidFill>
                  <a:schemeClr val="dk2"/>
                </a:solidFill>
                <a:latin typeface="华文中宋" panose="02010600040101010101" pitchFamily="2" charset="-122"/>
                <a:ea typeface="华文中宋" panose="02010600040101010101" pitchFamily="2" charset="-122"/>
                <a:cs typeface="宋体" panose="02010600030101010101" pitchFamily="2" charset="-122"/>
              </a:rPr>
              <a:t>跨平台的</a:t>
            </a:r>
            <a:r>
              <a:rPr lang="en-US" sz="2400" dirty="0">
                <a:solidFill>
                  <a:schemeClr val="dk2"/>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sz="2400" dirty="0">
                <a:solidFill>
                  <a:schemeClr val="dk2"/>
                </a:solidFill>
                <a:latin typeface="华文中宋" panose="02010600040101010101" pitchFamily="2" charset="-122"/>
                <a:ea typeface="华文中宋" panose="02010600040101010101" pitchFamily="2" charset="-122"/>
                <a:cs typeface="宋体" panose="02010600030101010101" pitchFamily="2" charset="-122"/>
              </a:rPr>
              <a:t>小程序</a:t>
            </a:r>
            <a:endParaRPr lang="zh-CN" altLang="en-US" sz="2400" dirty="0">
              <a:solidFill>
                <a:schemeClr val="dk2"/>
              </a:solidFill>
              <a:latin typeface="华文中宋" panose="02010600040101010101" pitchFamily="2" charset="-122"/>
              <a:ea typeface="华文中宋" panose="02010600040101010101" pitchFamily="2" charset="-122"/>
              <a:cs typeface="宋体" panose="02010600030101010101" pitchFamily="2" charset="-122"/>
            </a:endParaRPr>
          </a:p>
          <a:p>
            <a:pPr marL="203200" lvl="0" indent="-203200">
              <a:lnSpc>
                <a:spcPct val="140000"/>
              </a:lnSpc>
              <a:spcBef>
                <a:spcPts val="375"/>
              </a:spcBef>
              <a:buFont typeface="Arial" panose="020B0604020202020204"/>
              <a:buChar char="•"/>
            </a:pPr>
            <a:r>
              <a:rPr lang="en-US" altLang="zh-CN" sz="2400" dirty="0">
                <a:solidFill>
                  <a:schemeClr val="dk2"/>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sz="2400" dirty="0">
                <a:solidFill>
                  <a:schemeClr val="dk2"/>
                </a:solidFill>
                <a:latin typeface="华文中宋" panose="02010600040101010101" pitchFamily="2" charset="-122"/>
                <a:ea typeface="华文中宋" panose="02010600040101010101" pitchFamily="2" charset="-122"/>
                <a:cs typeface="宋体" panose="02010600030101010101" pitchFamily="2" charset="-122"/>
              </a:rPr>
              <a:t>与其他编程语言的比较</a:t>
            </a:r>
            <a:endParaRPr lang="zh-CN" altLang="en-US" sz="2400" dirty="0">
              <a:solidFill>
                <a:schemeClr val="dk2"/>
              </a:solidFill>
              <a:latin typeface="华文中宋" panose="02010600040101010101" pitchFamily="2" charset="-122"/>
              <a:ea typeface="华文中宋" panose="02010600040101010101" pitchFamily="2" charset="-122"/>
              <a:cs typeface="宋体" panose="02010600030101010101" pitchFamily="2" charset="-122"/>
            </a:endParaRPr>
          </a:p>
          <a:p>
            <a:pPr marL="203200" lvl="0" indent="-203200">
              <a:lnSpc>
                <a:spcPct val="140000"/>
              </a:lnSpc>
              <a:spcBef>
                <a:spcPts val="375"/>
              </a:spcBef>
              <a:buFont typeface="Arial" panose="020B0604020202020204"/>
              <a:buChar char="•"/>
            </a:pPr>
            <a:r>
              <a:rPr lang="zh-CN" altLang="en-US" sz="2400" dirty="0">
                <a:solidFill>
                  <a:schemeClr val="dk2"/>
                </a:solidFill>
                <a:latin typeface="华文中宋" panose="02010600040101010101" pitchFamily="2" charset="-122"/>
                <a:ea typeface="华文中宋" panose="02010600040101010101" pitchFamily="2" charset="-122"/>
                <a:cs typeface="宋体" panose="02010600030101010101" pitchFamily="2" charset="-122"/>
              </a:rPr>
              <a:t>互动环节</a:t>
            </a:r>
            <a:endParaRPr lang="en-US" sz="2400" dirty="0">
              <a:solidFill>
                <a:schemeClr val="dk2"/>
              </a:solidFill>
              <a:latin typeface="华文中宋" panose="02010600040101010101" pitchFamily="2" charset="-122"/>
              <a:ea typeface="华文中宋" panose="02010600040101010101" pitchFamily="2" charset="-122"/>
              <a:cs typeface="宋体" panose="02010600030101010101" pitchFamily="2" charset="-122"/>
            </a:endParaRPr>
          </a:p>
          <a:p>
            <a:pPr lvl="0">
              <a:lnSpc>
                <a:spcPct val="140000"/>
              </a:lnSpc>
              <a:spcBef>
                <a:spcPts val="375"/>
              </a:spcBef>
            </a:pPr>
            <a:endParaRPr lang="en-US" sz="2400" dirty="0">
              <a:solidFill>
                <a:schemeClr val="dk2"/>
              </a:solidFill>
              <a:latin typeface="宋体" panose="02010600030101010101" pitchFamily="2" charset="-122"/>
              <a:ea typeface="宋体" panose="02010600030101010101" pitchFamily="2" charset="-122"/>
              <a:cs typeface="宋体" panose="02010600030101010101" pitchFamily="2" charset="-122"/>
            </a:endParaRPr>
          </a:p>
        </p:txBody>
      </p:sp>
      <p:sp>
        <p:nvSpPr>
          <p:cNvPr id="4" name="TextBox 4"/>
          <p:cNvSpPr txBox="1"/>
          <p:nvPr/>
        </p:nvSpPr>
        <p:spPr>
          <a:xfrm>
            <a:off x="2297146" y="2519470"/>
            <a:ext cx="2792730" cy="130111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7200" b="1">
                <a:solidFill>
                  <a:schemeClr val="accent1"/>
                </a:solidFill>
                <a:latin typeface="宋体" panose="02010600030101010101" pitchFamily="2" charset="-122"/>
                <a:ea typeface="宋体" panose="02010600030101010101" pitchFamily="2" charset="-122"/>
                <a:cs typeface="宋体" panose="02010600030101010101" pitchFamily="2" charset="-122"/>
              </a:rPr>
              <a:t>目录</a:t>
            </a:r>
            <a:endParaRPr lang="en-US" sz="7200" b="1">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TextBox 5"/>
          <p:cNvSpPr txBox="1"/>
          <p:nvPr/>
        </p:nvSpPr>
        <p:spPr>
          <a:xfrm>
            <a:off x="2635283" y="3598652"/>
            <a:ext cx="2116455" cy="50101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b="1">
                <a:solidFill>
                  <a:srgbClr val="000000"/>
                </a:solidFill>
                <a:latin typeface="宋体" panose="02010600030101010101" pitchFamily="2" charset="-122"/>
                <a:ea typeface="宋体" panose="02010600030101010101" pitchFamily="2" charset="-122"/>
                <a:cs typeface="宋体" panose="02010600030101010101" pitchFamily="2" charset="-122"/>
              </a:rPr>
              <a:t>CONTENTS</a:t>
            </a:r>
            <a:endParaRPr lang="en-US" sz="2400" b="1">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365248" y="1093216"/>
            <a:ext cx="7405389" cy="1138956"/>
            <a:chOff x="1365248" y="1093216"/>
            <a:chExt cx="7405389" cy="1138956"/>
          </a:xfrm>
        </p:grpSpPr>
        <p:sp>
          <p:nvSpPr>
            <p:cNvPr id="3" name="TextBox 3"/>
            <p:cNvSpPr txBox="1"/>
            <p:nvPr/>
          </p:nvSpPr>
          <p:spPr>
            <a:xfrm>
              <a:off x="1365248" y="1093216"/>
              <a:ext cx="7405389" cy="1138956"/>
            </a:xfrm>
            <a:prstGeom prst="rect">
              <a:avLst/>
            </a:prstGeom>
          </p:spPr>
          <p:txBody>
            <a:bodyPr wrap="square" lIns="66008" tIns="33052" rIns="66008" bIns="33052" rtlCol="0" anchor="ctr" anchorCtr="0">
              <a:noAutofit/>
            </a:bodyPr>
            <a:lstStyle/>
            <a:p>
              <a:pPr>
                <a:lnSpc>
                  <a:spcPct val="80000"/>
                </a:lnSpc>
              </a:pPr>
              <a:r>
                <a:rPr lang="en-US" sz="8400" b="1">
                  <a:solidFill>
                    <a:schemeClr val="accent1">
                      <a:alpha val="100000"/>
                    </a:schemeClr>
                  </a:solidFill>
                  <a:latin typeface="宋体" panose="02010600030101010101" pitchFamily="2" charset="-122"/>
                  <a:ea typeface="宋体" panose="02010600030101010101" pitchFamily="2" charset="-122"/>
                  <a:cs typeface="宋体" panose="02010600030101010101" pitchFamily="2" charset="-122"/>
                </a:rPr>
                <a:t>03</a:t>
              </a:r>
              <a:endParaRPr lang="en-US" sz="8400" b="1">
                <a:solidFill>
                  <a:schemeClr val="accent1">
                    <a:alpha val="100000"/>
                  </a:schemeClr>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4" name="TextBox 4"/>
          <p:cNvSpPr txBox="1"/>
          <p:nvPr/>
        </p:nvSpPr>
        <p:spPr>
          <a:xfrm>
            <a:off x="990600" y="2438400"/>
            <a:ext cx="8908699" cy="768159"/>
          </a:xfrm>
          <a:prstGeom prst="rect">
            <a:avLst/>
          </a:prstGeom>
        </p:spPr>
        <p:txBody>
          <a:bodyPr vert="horz" wrap="square" lIns="91440" tIns="45720" rIns="91440" bIns="45720" rtlCol="0" anchor="t" anchorCtr="0">
            <a:spAutoFit/>
          </a:bodyPr>
          <a:lstStyle/>
          <a:p>
            <a:pPr>
              <a:lnSpc>
                <a:spcPct val="120000"/>
              </a:lnSpc>
              <a:spcBef>
                <a:spcPts val="375"/>
              </a:spcBef>
            </a:pPr>
            <a:r>
              <a:rPr lang="en-US" altLang="zh-CN" sz="4000" b="1"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sz="4000" b="1"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与其他编程语言的比较</a:t>
            </a:r>
            <a:endParaRPr lang="zh-CN" altLang="en-US" sz="4000" b="1"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1300074" y="2175786"/>
            <a:ext cx="9582906" cy="1341120"/>
          </a:xfrm>
          <a:prstGeom prst="rect">
            <a:avLst/>
          </a:prstGeom>
        </p:spPr>
        <p:txBody>
          <a:bodyPr vert="horz" wrap="square" lIns="123825" tIns="123825" rIns="57150" bIns="123825" rtlCol="0" anchor="t" anchorCtr="0">
            <a:spAutoFit/>
          </a:bodyPr>
          <a:lstStyle/>
          <a:p>
            <a:pPr>
              <a:lnSpc>
                <a:spcPct val="150000"/>
              </a:lnSpc>
            </a:pPr>
            <a:r>
              <a:rPr lang="en-US" sz="1500">
                <a:solidFill>
                  <a:srgbClr val="FFFFFF"/>
                </a:solidFill>
                <a:latin typeface="宋体" panose="02010600030101010101" pitchFamily="2" charset="-122"/>
                <a:ea typeface="宋体" panose="02010600030101010101" pitchFamily="2" charset="-122"/>
                <a:cs typeface="宋体" panose="02010600030101010101" pitchFamily="2" charset="-122"/>
              </a:rPr>
              <a:t>由Guido van Rossum于1989年创造，作为一门易于学习和使用的编程语言，Python得到了广泛的关注和使用。</a:t>
            </a:r>
            <a:endParaRPr lang="en-US" sz="1500">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sp>
        <p:nvSpPr>
          <p:cNvPr id="4" name="TextBox 4"/>
          <p:cNvSpPr txBox="1"/>
          <p:nvPr/>
        </p:nvSpPr>
        <p:spPr>
          <a:xfrm>
            <a:off x="1300074" y="1380567"/>
            <a:ext cx="9417017" cy="853250"/>
          </a:xfrm>
          <a:prstGeom prst="rect">
            <a:avLst/>
          </a:prstGeom>
        </p:spPr>
        <p:txBody>
          <a:bodyPr vert="horz" wrap="square" lIns="123825" tIns="123825" rIns="57150" bIns="123825" rtlCol="0" anchor="t" anchorCtr="0">
            <a:spAutoFit/>
          </a:bodyPr>
          <a:lstStyle/>
          <a:p>
            <a:pPr>
              <a:lnSpc>
                <a:spcPct val="150000"/>
              </a:lnSpc>
            </a:pPr>
            <a:r>
              <a:rPr lang="en-US" sz="2015" b="1" dirty="0">
                <a:solidFill>
                  <a:srgbClr val="FFFFFF"/>
                </a:solidFill>
                <a:latin typeface="宋体" panose="02010600030101010101" pitchFamily="2" charset="-122"/>
                <a:ea typeface="宋体" panose="02010600030101010101" pitchFamily="2" charset="-122"/>
                <a:cs typeface="宋体" panose="02010600030101010101" pitchFamily="2" charset="-122"/>
              </a:rPr>
              <a:t>总结词</a:t>
            </a:r>
            <a:endParaRPr lang="en-US" sz="2015"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sp>
        <p:nvSpPr>
          <p:cNvPr id="5" name="AutoShape 5"/>
          <p:cNvSpPr/>
          <p:nvPr/>
        </p:nvSpPr>
        <p:spPr>
          <a:xfrm>
            <a:off x="904944" y="1981200"/>
            <a:ext cx="10422911" cy="2362200"/>
          </a:xfrm>
          <a:prstGeom prst="roundRect">
            <a:avLst/>
          </a:prstGeom>
          <a:solidFill>
            <a:schemeClr val="accent1">
              <a:lumMod val="20000"/>
              <a:lumOff val="80000"/>
              <a:alpha val="100000"/>
            </a:schemeClr>
          </a:solidFill>
        </p:spPr>
        <p:style>
          <a:lnRef idx="0">
            <a:schemeClr val="accent1"/>
          </a:lnRef>
          <a:fillRef idx="1">
            <a:schemeClr val="accent1"/>
          </a:fillRef>
          <a:effectRef idx="0">
            <a:schemeClr val="accent1"/>
          </a:effectRef>
          <a:fontRef idx="minor">
            <a:schemeClr val="lt1"/>
          </a:fontRef>
        </p:style>
      </p:sp>
      <p:grpSp>
        <p:nvGrpSpPr>
          <p:cNvPr id="10" name="Group 10"/>
          <p:cNvGrpSpPr/>
          <p:nvPr/>
        </p:nvGrpSpPr>
        <p:grpSpPr>
          <a:xfrm>
            <a:off x="454963" y="93878"/>
            <a:ext cx="10641129" cy="826188"/>
            <a:chOff x="454963" y="93878"/>
            <a:chExt cx="10641129" cy="826188"/>
          </a:xfrm>
        </p:grpSpPr>
        <p:sp>
          <p:nvSpPr>
            <p:cNvPr id="11" name="AutoShape 11"/>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1" name="TextBox 31"/>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a:lnSpc>
                  <a:spcPct val="140000"/>
                </a:lnSpc>
              </a:pPr>
              <a:r>
                <a:rPr lang="en-US" altLang="zh-CN"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与其他编程语言的比较</a:t>
              </a:r>
              <a:endParaRPr 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grpSp>
      <p:sp>
        <p:nvSpPr>
          <p:cNvPr id="32" name="文本框 31"/>
          <p:cNvSpPr txBox="1"/>
          <p:nvPr/>
        </p:nvSpPr>
        <p:spPr>
          <a:xfrm>
            <a:off x="1229834" y="2192804"/>
            <a:ext cx="10039467" cy="1938992"/>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你可能已经知道，</a:t>
            </a:r>
            <a:r>
              <a:rPr lang="en-US" altLang="zh-CN" sz="2400" dirty="0">
                <a:latin typeface="华文中宋" panose="02010600040101010101" pitchFamily="2" charset="-122"/>
                <a:ea typeface="华文中宋" panose="02010600040101010101" pitchFamily="2" charset="-122"/>
              </a:rPr>
              <a:t>Python</a:t>
            </a:r>
            <a:r>
              <a:rPr lang="zh-CN" altLang="en-US" sz="2400" dirty="0">
                <a:latin typeface="华文中宋" panose="02010600040101010101" pitchFamily="2" charset="-122"/>
                <a:ea typeface="华文中宋" panose="02010600040101010101" pitchFamily="2" charset="-122"/>
              </a:rPr>
              <a:t>是一种非常强大和灵活的编程语言，它可以让我们用简单的代码实现复杂的功能。但是，</a:t>
            </a:r>
            <a:r>
              <a:rPr lang="en-US" altLang="zh-CN" sz="2400" dirty="0">
                <a:latin typeface="华文中宋" panose="02010600040101010101" pitchFamily="2" charset="-122"/>
                <a:ea typeface="华文中宋" panose="02010600040101010101" pitchFamily="2" charset="-122"/>
              </a:rPr>
              <a:t>Python</a:t>
            </a:r>
            <a:r>
              <a:rPr lang="zh-CN" altLang="en-US" sz="2400" dirty="0">
                <a:latin typeface="华文中宋" panose="02010600040101010101" pitchFamily="2" charset="-122"/>
                <a:ea typeface="华文中宋" panose="02010600040101010101" pitchFamily="2" charset="-122"/>
              </a:rPr>
              <a:t>是否也是一种非常快速和高效的编程语言呢？</a:t>
            </a:r>
            <a:r>
              <a:rPr lang="en-US" altLang="zh-CN" sz="2400" dirty="0">
                <a:latin typeface="华文中宋" panose="02010600040101010101" pitchFamily="2" charset="-122"/>
                <a:ea typeface="华文中宋" panose="02010600040101010101" pitchFamily="2" charset="-122"/>
              </a:rPr>
              <a:t>Python</a:t>
            </a:r>
            <a:r>
              <a:rPr lang="zh-CN" altLang="en-US" sz="2400" dirty="0">
                <a:latin typeface="华文中宋" panose="02010600040101010101" pitchFamily="2" charset="-122"/>
                <a:ea typeface="华文中宋" panose="02010600040101010101" pitchFamily="2" charset="-122"/>
              </a:rPr>
              <a:t>的性能如何与其他编程语言相比呢？让我们来做一个小实验</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计算斐波那契数列的前</a:t>
            </a:r>
            <a:r>
              <a:rPr lang="en-US" altLang="zh-CN" sz="2400" dirty="0">
                <a:latin typeface="华文中宋" panose="02010600040101010101" pitchFamily="2" charset="-122"/>
                <a:ea typeface="华文中宋" panose="02010600040101010101" pitchFamily="2" charset="-122"/>
              </a:rPr>
              <a:t>N</a:t>
            </a:r>
            <a:r>
              <a:rPr lang="zh-CN" altLang="en-US" sz="2400" dirty="0">
                <a:latin typeface="华文中宋" panose="02010600040101010101" pitchFamily="2" charset="-122"/>
                <a:ea typeface="华文中宋" panose="02010600040101010101" pitchFamily="2" charset="-122"/>
              </a:rPr>
              <a:t>项，看看</a:t>
            </a:r>
            <a:r>
              <a:rPr lang="en-US" altLang="zh-CN" sz="2400" dirty="0">
                <a:latin typeface="华文中宋" panose="02010600040101010101" pitchFamily="2" charset="-122"/>
                <a:ea typeface="华文中宋" panose="02010600040101010101" pitchFamily="2" charset="-122"/>
              </a:rPr>
              <a:t>Python</a:t>
            </a:r>
            <a:r>
              <a:rPr lang="zh-CN" altLang="en-US" sz="2400" dirty="0">
                <a:latin typeface="华文中宋" panose="02010600040101010101" pitchFamily="2" charset="-122"/>
                <a:ea typeface="华文中宋" panose="02010600040101010101" pitchFamily="2" charset="-122"/>
              </a:rPr>
              <a:t>和其他编程语言编写的相同功能的程序的性能差异。</a:t>
            </a: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 name="AutoShape 4"/>
          <p:cNvSpPr/>
          <p:nvPr/>
        </p:nvSpPr>
        <p:spPr>
          <a:xfrm>
            <a:off x="4530718" y="2430558"/>
            <a:ext cx="3130564" cy="3130564"/>
          </a:xfrm>
          <a:prstGeom prst="ellipse">
            <a:avLst/>
          </a:prstGeom>
          <a:solidFill>
            <a:srgbClr val="FFFFFF">
              <a:alpha val="50000"/>
            </a:srgbClr>
          </a:solidFill>
        </p:spPr>
      </p:sp>
      <p:sp>
        <p:nvSpPr>
          <p:cNvPr id="6" name="TextBox 6"/>
          <p:cNvSpPr txBox="1"/>
          <p:nvPr/>
        </p:nvSpPr>
        <p:spPr>
          <a:xfrm>
            <a:off x="4879259" y="2959520"/>
            <a:ext cx="2253950" cy="2072640"/>
          </a:xfrm>
          <a:prstGeom prst="rect">
            <a:avLst/>
          </a:prstGeom>
        </p:spPr>
        <p:txBody>
          <a:bodyPr vert="horz" wrap="square" lIns="123825" tIns="123825" rIns="57150" bIns="123825" rtlCol="0" anchor="t" anchorCtr="0">
            <a:spAutoFit/>
          </a:bodyPr>
          <a:lstStyle/>
          <a:p>
            <a:pPr algn="ctr">
              <a:lnSpc>
                <a:spcPct val="150000"/>
              </a:lnSpc>
            </a:pPr>
            <a:r>
              <a:rPr lang="en-US" sz="7650" b="1">
                <a:solidFill>
                  <a:srgbClr val="FFFFFF"/>
                </a:solidFill>
                <a:latin typeface="宋体" panose="02010600030101010101" pitchFamily="2" charset="-122"/>
                <a:ea typeface="宋体" panose="02010600030101010101" pitchFamily="2" charset="-122"/>
                <a:cs typeface="宋体" panose="02010600030101010101" pitchFamily="2" charset="-122"/>
              </a:rPr>
              <a:t>VS</a:t>
            </a:r>
            <a:endParaRPr lang="en-US" sz="7650" b="1">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cxnSp>
        <p:nvCxnSpPr>
          <p:cNvPr id="7" name="Connector 7"/>
          <p:cNvCxnSpPr/>
          <p:nvPr/>
        </p:nvCxnSpPr>
        <p:spPr>
          <a:xfrm>
            <a:off x="1214515" y="2855191"/>
            <a:ext cx="2856056" cy="0"/>
          </a:xfrm>
          <a:prstGeom prst="line">
            <a:avLst/>
          </a:prstGeom>
          <a:ln w="9525">
            <a:solidFill>
              <a:srgbClr val="FFFFFF">
                <a:alpha val="100000"/>
              </a:srgbClr>
            </a:solidFill>
            <a:prstDash val="solid"/>
            <a:headEnd type="oval"/>
          </a:ln>
        </p:spPr>
      </p:cxnSp>
      <p:sp>
        <p:nvSpPr>
          <p:cNvPr id="12" name="TextBox 12"/>
          <p:cNvSpPr txBox="1"/>
          <p:nvPr/>
        </p:nvSpPr>
        <p:spPr>
          <a:xfrm>
            <a:off x="1085072" y="2064798"/>
            <a:ext cx="4150786" cy="853250"/>
          </a:xfrm>
          <a:prstGeom prst="rect">
            <a:avLst/>
          </a:prstGeom>
        </p:spPr>
        <p:txBody>
          <a:bodyPr vert="horz" wrap="square" lIns="123825" tIns="123825" rIns="57150" bIns="123825" rtlCol="0" anchor="t" anchorCtr="0">
            <a:spAutoFit/>
          </a:bodyPr>
          <a:lstStyle/>
          <a:p>
            <a:pPr>
              <a:lnSpc>
                <a:spcPct val="150000"/>
              </a:lnSpc>
            </a:pPr>
            <a:r>
              <a:rPr lang="en-US" sz="2015" b="1">
                <a:solidFill>
                  <a:srgbClr val="FFFFFF"/>
                </a:solidFill>
                <a:latin typeface="宋体" panose="02010600030101010101" pitchFamily="2" charset="-122"/>
                <a:ea typeface="宋体" panose="02010600030101010101" pitchFamily="2" charset="-122"/>
                <a:cs typeface="宋体" panose="02010600030101010101" pitchFamily="2" charset="-122"/>
              </a:rPr>
              <a:t>总结词</a:t>
            </a:r>
            <a:endParaRPr lang="en-US" sz="2015" b="1">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grpSp>
        <p:nvGrpSpPr>
          <p:cNvPr id="13" name="Group 13"/>
          <p:cNvGrpSpPr/>
          <p:nvPr/>
        </p:nvGrpSpPr>
        <p:grpSpPr>
          <a:xfrm>
            <a:off x="454963" y="93878"/>
            <a:ext cx="10641129" cy="826188"/>
            <a:chOff x="454963" y="93878"/>
            <a:chExt cx="10641129" cy="826188"/>
          </a:xfrm>
        </p:grpSpPr>
        <p:sp>
          <p:nvSpPr>
            <p:cNvPr id="14" name="AutoShape 14"/>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4" name="TextBox 34"/>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a:lnSpc>
                  <a:spcPct val="140000"/>
                </a:lnSpc>
              </a:pPr>
              <a:r>
                <a:rPr lang="zh-CN" alt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斐波那契数列</a:t>
              </a:r>
              <a:endParaRPr lang="zh-CN" alt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grpSp>
      <p:sp>
        <p:nvSpPr>
          <p:cNvPr id="36" name="文本框 35"/>
          <p:cNvSpPr txBox="1"/>
          <p:nvPr/>
        </p:nvSpPr>
        <p:spPr>
          <a:xfrm>
            <a:off x="1618696" y="5955343"/>
            <a:ext cx="9067800" cy="646331"/>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我们观察斐波那契数列的前几项，发现它们有一个特点，就是每一项都是前两项的和，就是：</a:t>
            </a:r>
            <a:r>
              <a:rPr lang="en-US" altLang="zh-CN" dirty="0" err="1">
                <a:latin typeface="华文中宋" panose="02010600040101010101" pitchFamily="2" charset="-122"/>
                <a:ea typeface="华文中宋" panose="02010600040101010101" pitchFamily="2" charset="-122"/>
              </a:rPr>
              <a:t>Fn</a:t>
            </a:r>
            <a:r>
              <a:rPr lang="en-US" altLang="zh-CN" dirty="0">
                <a:latin typeface="华文中宋" panose="02010600040101010101" pitchFamily="2" charset="-122"/>
                <a:ea typeface="华文中宋" panose="02010600040101010101" pitchFamily="2" charset="-122"/>
              </a:rPr>
              <a:t>​=F(n−1)​+F(n−2​)</a:t>
            </a:r>
            <a:r>
              <a:rPr lang="zh-CN" altLang="en-US" dirty="0">
                <a:latin typeface="华文中宋" panose="02010600040101010101" pitchFamily="2" charset="-122"/>
                <a:ea typeface="华文中宋" panose="02010600040101010101" pitchFamily="2" charset="-122"/>
              </a:rPr>
              <a:t>，这样我们可以用这个原理求出数列前</a:t>
            </a:r>
            <a:r>
              <a:rPr lang="en-US" altLang="zh-CN"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项了！</a:t>
            </a:r>
            <a:endParaRPr lang="zh-CN" altLang="en-US" dirty="0">
              <a:latin typeface="华文中宋" panose="02010600040101010101" pitchFamily="2" charset="-122"/>
              <a:ea typeface="华文中宋" panose="02010600040101010101" pitchFamily="2" charset="-122"/>
            </a:endParaRPr>
          </a:p>
        </p:txBody>
      </p:sp>
      <p:pic>
        <p:nvPicPr>
          <p:cNvPr id="37" name="递归算法入门：斐波那契数列（黄金分割数列）">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1618696" y="918586"/>
            <a:ext cx="8954233" cy="50367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15"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14" name="Group 14"/>
          <p:cNvGrpSpPr/>
          <p:nvPr/>
        </p:nvGrpSpPr>
        <p:grpSpPr>
          <a:xfrm>
            <a:off x="454963" y="93878"/>
            <a:ext cx="10641129" cy="826188"/>
            <a:chOff x="454963" y="93878"/>
            <a:chExt cx="10641129" cy="826188"/>
          </a:xfrm>
        </p:grpSpPr>
        <p:sp>
          <p:nvSpPr>
            <p:cNvPr id="15" name="AutoShape 15"/>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TextBox 35"/>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a:lnSpc>
                  <a:spcPct val="140000"/>
                </a:lnSpc>
              </a:pPr>
              <a:r>
                <a:rPr 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的算法实现</a:t>
              </a:r>
              <a:endParaRPr 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grpSp>
      <p:sp>
        <p:nvSpPr>
          <p:cNvPr id="37" name="文本框 36"/>
          <p:cNvSpPr txBox="1"/>
          <p:nvPr/>
        </p:nvSpPr>
        <p:spPr>
          <a:xfrm>
            <a:off x="539110" y="1295400"/>
            <a:ext cx="10814690" cy="4523105"/>
          </a:xfrm>
          <a:prstGeom prst="rect">
            <a:avLst/>
          </a:prstGeom>
          <a:noFill/>
        </p:spPr>
        <p:txBody>
          <a:bodyPr wrap="square">
            <a:spAutoFit/>
          </a:bodyPr>
          <a:lstStyle/>
          <a:p>
            <a:r>
              <a:rPr lang="en-US" altLang="zh-CN" dirty="0">
                <a:latin typeface="华文中宋" panose="02010600040101010101" pitchFamily="2" charset="-122"/>
                <a:ea typeface="华文中宋" panose="02010600040101010101" pitchFamily="2" charset="-122"/>
              </a:rPr>
              <a:t>import time  # </a:t>
            </a:r>
            <a:r>
              <a:rPr lang="zh-CN" altLang="en-US" dirty="0">
                <a:latin typeface="华文中宋" panose="02010600040101010101" pitchFamily="2" charset="-122"/>
                <a:ea typeface="华文中宋" panose="02010600040101010101" pitchFamily="2" charset="-122"/>
              </a:rPr>
              <a:t>导入时间模块</a:t>
            </a:r>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def </a:t>
            </a:r>
            <a:r>
              <a:rPr lang="en-US" altLang="zh-CN" dirty="0" err="1">
                <a:latin typeface="华文中宋" panose="02010600040101010101" pitchFamily="2" charset="-122"/>
                <a:ea typeface="华文中宋" panose="02010600040101010101" pitchFamily="2" charset="-122"/>
              </a:rPr>
              <a:t>fibonacci</a:t>
            </a:r>
            <a:r>
              <a:rPr lang="en-US" altLang="zh-CN" dirty="0">
                <a:latin typeface="华文中宋" panose="02010600040101010101" pitchFamily="2" charset="-122"/>
                <a:ea typeface="华文中宋" panose="02010600040101010101" pitchFamily="2" charset="-122"/>
              </a:rPr>
              <a:t>(n):</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fib_sequence</a:t>
            </a:r>
            <a:r>
              <a:rPr lang="en-US" altLang="zh-CN" dirty="0">
                <a:latin typeface="华文中宋" panose="02010600040101010101" pitchFamily="2" charset="-122"/>
                <a:ea typeface="华文中宋" panose="02010600040101010101" pitchFamily="2" charset="-122"/>
              </a:rPr>
              <a:t> = [0, 1]  # </a:t>
            </a:r>
            <a:r>
              <a:rPr lang="zh-CN" altLang="en-US" dirty="0">
                <a:latin typeface="华文中宋" panose="02010600040101010101" pitchFamily="2" charset="-122"/>
                <a:ea typeface="华文中宋" panose="02010600040101010101" pitchFamily="2" charset="-122"/>
              </a:rPr>
              <a:t>初始化斐波那契数列的前两项</a:t>
            </a:r>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while </a:t>
            </a:r>
            <a:r>
              <a:rPr lang="en-US" altLang="zh-CN" dirty="0" err="1">
                <a:latin typeface="华文中宋" panose="02010600040101010101" pitchFamily="2" charset="-122"/>
                <a:ea typeface="华文中宋" panose="02010600040101010101" pitchFamily="2" charset="-122"/>
              </a:rPr>
              <a:t>len</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fib_sequence</a:t>
            </a:r>
            <a:r>
              <a:rPr lang="en-US" altLang="zh-CN" dirty="0">
                <a:latin typeface="华文中宋" panose="02010600040101010101" pitchFamily="2" charset="-122"/>
                <a:ea typeface="华文中宋" panose="02010600040101010101" pitchFamily="2" charset="-122"/>
              </a:rPr>
              <a:t>) &lt; n:  # </a:t>
            </a:r>
            <a:r>
              <a:rPr lang="zh-CN" altLang="en-US" dirty="0">
                <a:latin typeface="华文中宋" panose="02010600040101010101" pitchFamily="2" charset="-122"/>
                <a:ea typeface="华文中宋" panose="02010600040101010101" pitchFamily="2" charset="-122"/>
              </a:rPr>
              <a:t>当数列的长度小于</a:t>
            </a:r>
            <a:r>
              <a:rPr lang="en-US" altLang="zh-CN"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时</a:t>
            </a:r>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fib_sequence.append</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fib_sequence</a:t>
            </a:r>
            <a:r>
              <a:rPr lang="en-US" altLang="zh-CN" dirty="0">
                <a:latin typeface="华文中宋" panose="02010600040101010101" pitchFamily="2" charset="-122"/>
                <a:ea typeface="华文中宋" panose="02010600040101010101" pitchFamily="2" charset="-122"/>
              </a:rPr>
              <a:t>[-1] + </a:t>
            </a:r>
            <a:r>
              <a:rPr lang="en-US" altLang="zh-CN" dirty="0" err="1">
                <a:latin typeface="华文中宋" panose="02010600040101010101" pitchFamily="2" charset="-122"/>
                <a:ea typeface="华文中宋" panose="02010600040101010101" pitchFamily="2" charset="-122"/>
              </a:rPr>
              <a:t>fib_sequence</a:t>
            </a:r>
            <a:r>
              <a:rPr lang="en-US" altLang="zh-CN" dirty="0">
                <a:latin typeface="华文中宋" panose="02010600040101010101" pitchFamily="2" charset="-122"/>
                <a:ea typeface="华文中宋" panose="02010600040101010101" pitchFamily="2" charset="-122"/>
              </a:rPr>
              <a:t>[-2])  # </a:t>
            </a:r>
            <a:r>
              <a:rPr lang="zh-CN" altLang="en-US" dirty="0">
                <a:latin typeface="华文中宋" panose="02010600040101010101" pitchFamily="2" charset="-122"/>
                <a:ea typeface="华文中宋" panose="02010600040101010101" pitchFamily="2" charset="-122"/>
              </a:rPr>
              <a:t>添加新的一项，该项是数列最后两项的和。这是一种递归思想，即不断调用自己来解决</a:t>
            </a:r>
            <a:r>
              <a:rPr lang="zh-CN" altLang="en-US" dirty="0">
                <a:latin typeface="华文中宋" panose="02010600040101010101" pitchFamily="2" charset="-122"/>
                <a:ea typeface="华文中宋" panose="02010600040101010101" pitchFamily="2" charset="-122"/>
              </a:rPr>
              <a:t>问题</a:t>
            </a:r>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return </a:t>
            </a:r>
            <a:r>
              <a:rPr lang="en-US" altLang="zh-CN" dirty="0" err="1">
                <a:latin typeface="华文中宋" panose="02010600040101010101" pitchFamily="2" charset="-122"/>
                <a:ea typeface="华文中宋" panose="02010600040101010101" pitchFamily="2" charset="-122"/>
              </a:rPr>
              <a:t>fib_sequence</a:t>
            </a:r>
            <a:r>
              <a:rPr lang="en-US" altLang="zh-CN" dirty="0">
                <a:latin typeface="华文中宋" panose="02010600040101010101" pitchFamily="2" charset="-122"/>
                <a:ea typeface="华文中宋" panose="02010600040101010101" pitchFamily="2" charset="-122"/>
              </a:rPr>
              <a:t>  # </a:t>
            </a:r>
            <a:r>
              <a:rPr lang="zh-CN" altLang="en-US" dirty="0">
                <a:latin typeface="华文中宋" panose="02010600040101010101" pitchFamily="2" charset="-122"/>
                <a:ea typeface="华文中宋" panose="02010600040101010101" pitchFamily="2" charset="-122"/>
              </a:rPr>
              <a:t>返回斐波那契数列</a:t>
            </a:r>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N = 1000  # </a:t>
            </a:r>
            <a:r>
              <a:rPr lang="zh-CN" altLang="en-US" dirty="0">
                <a:latin typeface="华文中宋" panose="02010600040101010101" pitchFamily="2" charset="-122"/>
                <a:ea typeface="华文中宋" panose="02010600040101010101" pitchFamily="2" charset="-122"/>
              </a:rPr>
              <a:t>定义要打印的斐波那契数列的项数</a:t>
            </a:r>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start_time</a:t>
            </a:r>
            <a:r>
              <a:rPr lang="en-US" altLang="zh-CN" dirty="0">
                <a:latin typeface="华文中宋" panose="02010600040101010101" pitchFamily="2" charset="-122"/>
                <a:ea typeface="华文中宋" panose="02010600040101010101" pitchFamily="2" charset="-122"/>
              </a:rPr>
              <a:t> = </a:t>
            </a:r>
            <a:r>
              <a:rPr lang="en-US" altLang="zh-CN" dirty="0" err="1">
                <a:latin typeface="华文中宋" panose="02010600040101010101" pitchFamily="2" charset="-122"/>
                <a:ea typeface="华文中宋" panose="02010600040101010101" pitchFamily="2" charset="-122"/>
              </a:rPr>
              <a:t>time.time</a:t>
            </a:r>
            <a:r>
              <a:rPr lang="en-US" altLang="zh-CN" dirty="0">
                <a:latin typeface="华文中宋" panose="02010600040101010101" pitchFamily="2" charset="-122"/>
                <a:ea typeface="华文中宋" panose="02010600040101010101" pitchFamily="2" charset="-122"/>
              </a:rPr>
              <a:t>()  # </a:t>
            </a:r>
            <a:r>
              <a:rPr lang="zh-CN" altLang="en-US" dirty="0">
                <a:latin typeface="华文中宋" panose="02010600040101010101" pitchFamily="2" charset="-122"/>
                <a:ea typeface="华文中宋" panose="02010600040101010101" pitchFamily="2" charset="-122"/>
              </a:rPr>
              <a:t>获取当前时间（以秒为单位）</a:t>
            </a:r>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print(</a:t>
            </a:r>
            <a:r>
              <a:rPr lang="en-US" altLang="zh-CN" dirty="0" err="1">
                <a:latin typeface="华文中宋" panose="02010600040101010101" pitchFamily="2" charset="-122"/>
                <a:ea typeface="华文中宋" panose="02010600040101010101" pitchFamily="2" charset="-122"/>
              </a:rPr>
              <a:t>fibonacci</a:t>
            </a:r>
            <a:r>
              <a:rPr lang="en-US" altLang="zh-CN" dirty="0">
                <a:latin typeface="华文中宋" panose="02010600040101010101" pitchFamily="2" charset="-122"/>
                <a:ea typeface="华文中宋" panose="02010600040101010101" pitchFamily="2" charset="-122"/>
              </a:rPr>
              <a:t>(N))  # </a:t>
            </a:r>
            <a:r>
              <a:rPr lang="zh-CN" altLang="en-US" dirty="0">
                <a:latin typeface="华文中宋" panose="02010600040101010101" pitchFamily="2" charset="-122"/>
                <a:ea typeface="华文中宋" panose="02010600040101010101" pitchFamily="2" charset="-122"/>
              </a:rPr>
              <a:t>打印斐波那契数列的前</a:t>
            </a:r>
            <a:r>
              <a:rPr lang="en-US" altLang="zh-CN"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项</a:t>
            </a:r>
            <a:endParaRPr lang="zh-CN" altLang="en-US" dirty="0">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end_time</a:t>
            </a:r>
            <a:r>
              <a:rPr lang="en-US" altLang="zh-CN" dirty="0">
                <a:latin typeface="华文中宋" panose="02010600040101010101" pitchFamily="2" charset="-122"/>
                <a:ea typeface="华文中宋" panose="02010600040101010101" pitchFamily="2" charset="-122"/>
              </a:rPr>
              <a:t> = </a:t>
            </a:r>
            <a:r>
              <a:rPr lang="en-US" altLang="zh-CN" dirty="0" err="1">
                <a:latin typeface="华文中宋" panose="02010600040101010101" pitchFamily="2" charset="-122"/>
                <a:ea typeface="华文中宋" panose="02010600040101010101" pitchFamily="2" charset="-122"/>
              </a:rPr>
              <a:t>time.time</a:t>
            </a:r>
            <a:r>
              <a:rPr lang="en-US" altLang="zh-CN" dirty="0">
                <a:latin typeface="华文中宋" panose="02010600040101010101" pitchFamily="2" charset="-122"/>
                <a:ea typeface="华文中宋" panose="02010600040101010101" pitchFamily="2" charset="-122"/>
              </a:rPr>
              <a:t>()  # </a:t>
            </a:r>
            <a:r>
              <a:rPr lang="zh-CN" altLang="en-US" dirty="0">
                <a:latin typeface="华文中宋" panose="02010600040101010101" pitchFamily="2" charset="-122"/>
                <a:ea typeface="华文中宋" panose="02010600040101010101" pitchFamily="2" charset="-122"/>
              </a:rPr>
              <a:t>获取当前时间（以秒为单位）</a:t>
            </a:r>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print("</a:t>
            </a:r>
            <a:r>
              <a:rPr lang="zh-CN" altLang="en-US" dirty="0">
                <a:latin typeface="华文中宋" panose="02010600040101010101" pitchFamily="2" charset="-122"/>
                <a:ea typeface="华文中宋" panose="02010600040101010101" pitchFamily="2" charset="-122"/>
              </a:rPr>
              <a:t>运行时间：</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end_time</a:t>
            </a:r>
            <a:r>
              <a:rPr lang="en-US" altLang="zh-CN" dirty="0">
                <a:latin typeface="华文中宋" panose="02010600040101010101" pitchFamily="2" charset="-122"/>
                <a:ea typeface="华文中宋" panose="02010600040101010101" pitchFamily="2" charset="-122"/>
              </a:rPr>
              <a:t> - </a:t>
            </a:r>
            <a:r>
              <a:rPr lang="en-US" altLang="zh-CN" dirty="0" err="1">
                <a:latin typeface="华文中宋" panose="02010600040101010101" pitchFamily="2" charset="-122"/>
                <a:ea typeface="华文中宋" panose="02010600040101010101" pitchFamily="2" charset="-122"/>
              </a:rPr>
              <a:t>start_time</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秒</a:t>
            </a:r>
            <a:r>
              <a:rPr lang="en-US" altLang="zh-CN" dirty="0">
                <a:latin typeface="华文中宋" panose="02010600040101010101" pitchFamily="2" charset="-122"/>
                <a:ea typeface="华文中宋" panose="02010600040101010101" pitchFamily="2" charset="-122"/>
              </a:rPr>
              <a:t>")  # </a:t>
            </a:r>
            <a:r>
              <a:rPr lang="zh-CN" altLang="en-US" dirty="0">
                <a:latin typeface="华文中宋" panose="02010600040101010101" pitchFamily="2" charset="-122"/>
                <a:ea typeface="华文中宋" panose="02010600040101010101" pitchFamily="2" charset="-122"/>
              </a:rPr>
              <a:t>打印函数的运行时间</a:t>
            </a:r>
            <a:endParaRPr lang="zh-CN" altLang="en-US" dirty="0">
              <a:latin typeface="华文中宋" panose="02010600040101010101" pitchFamily="2" charset="-122"/>
              <a:ea typeface="华文中宋" panose="0201060004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14" name="Group 14"/>
          <p:cNvGrpSpPr/>
          <p:nvPr/>
        </p:nvGrpSpPr>
        <p:grpSpPr>
          <a:xfrm>
            <a:off x="454963" y="93878"/>
            <a:ext cx="10641129" cy="826188"/>
            <a:chOff x="454963" y="93878"/>
            <a:chExt cx="10641129" cy="826188"/>
          </a:xfrm>
        </p:grpSpPr>
        <p:sp>
          <p:nvSpPr>
            <p:cNvPr id="15" name="AutoShape 15"/>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TextBox 35"/>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rPr>
                <a:t>运行时间差异</a:t>
              </a:r>
              <a:endPar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grpSp>
      <p:sp>
        <p:nvSpPr>
          <p:cNvPr id="4" name="文本框 3"/>
          <p:cNvSpPr txBox="1"/>
          <p:nvPr/>
        </p:nvSpPr>
        <p:spPr>
          <a:xfrm>
            <a:off x="1094842" y="1219200"/>
            <a:ext cx="6094520"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华文中宋" panose="02010600040101010101" pitchFamily="2" charset="-122"/>
                <a:ea typeface="华文中宋" panose="02010600040101010101" pitchFamily="2" charset="-122"/>
              </a:rPr>
              <a:t>Python(</a:t>
            </a:r>
            <a:r>
              <a:rPr lang="zh-CN" altLang="en-US" dirty="0">
                <a:latin typeface="华文中宋" panose="02010600040101010101" pitchFamily="2" charset="-122"/>
                <a:ea typeface="华文中宋" panose="02010600040101010101" pitchFamily="2" charset="-122"/>
              </a:rPr>
              <a:t>输出数列前</a:t>
            </a:r>
            <a:r>
              <a:rPr lang="en-US" altLang="zh-CN" dirty="0">
                <a:latin typeface="华文中宋" panose="02010600040101010101" pitchFamily="2" charset="-122"/>
                <a:ea typeface="华文中宋" panose="02010600040101010101" pitchFamily="2" charset="-122"/>
              </a:rPr>
              <a:t>1000</a:t>
            </a:r>
            <a:r>
              <a:rPr lang="zh-CN" altLang="en-US" dirty="0">
                <a:latin typeface="华文中宋" panose="02010600040101010101" pitchFamily="2" charset="-122"/>
                <a:ea typeface="华文中宋" panose="02010600040101010101" pitchFamily="2" charset="-122"/>
              </a:rPr>
              <a:t>项）：</a:t>
            </a:r>
            <a:endParaRPr lang="zh-CN" altLang="en-US" dirty="0">
              <a:latin typeface="华文中宋" panose="02010600040101010101" pitchFamily="2" charset="-122"/>
              <a:ea typeface="华文中宋" panose="02010600040101010101" pitchFamily="2" charset="-122"/>
            </a:endParaRPr>
          </a:p>
        </p:txBody>
      </p:sp>
      <p:sp>
        <p:nvSpPr>
          <p:cNvPr id="6" name="文本框 5"/>
          <p:cNvSpPr txBox="1"/>
          <p:nvPr/>
        </p:nvSpPr>
        <p:spPr>
          <a:xfrm>
            <a:off x="1094842" y="1813868"/>
            <a:ext cx="6094520" cy="369332"/>
          </a:xfrm>
          <a:prstGeom prst="rect">
            <a:avLst/>
          </a:prstGeom>
          <a:noFill/>
        </p:spPr>
        <p:txBody>
          <a:bodyPr wrap="square">
            <a:spAutoFit/>
          </a:bodyPr>
          <a:lstStyle/>
          <a:p>
            <a:r>
              <a:rPr lang="zh-CN" altLang="en-US" dirty="0">
                <a:latin typeface="华文中宋" panose="02010600040101010101" pitchFamily="2" charset="-122"/>
                <a:ea typeface="华文中宋" panose="02010600040101010101" pitchFamily="2" charset="-122"/>
              </a:rPr>
              <a:t>运行时间： </a:t>
            </a:r>
            <a:r>
              <a:rPr lang="en-US" altLang="zh-CN" dirty="0">
                <a:latin typeface="华文中宋" panose="02010600040101010101" pitchFamily="2" charset="-122"/>
                <a:ea typeface="华文中宋" panose="02010600040101010101" pitchFamily="2" charset="-122"/>
              </a:rPr>
              <a:t>0.005983114242553711 </a:t>
            </a:r>
            <a:r>
              <a:rPr lang="zh-CN" altLang="en-US" dirty="0">
                <a:latin typeface="华文中宋" panose="02010600040101010101" pitchFamily="2" charset="-122"/>
                <a:ea typeface="华文中宋" panose="02010600040101010101" pitchFamily="2" charset="-122"/>
              </a:rPr>
              <a:t>秒</a:t>
            </a:r>
            <a:endParaRPr lang="zh-CN" altLang="en-US" dirty="0">
              <a:latin typeface="华文中宋" panose="02010600040101010101" pitchFamily="2" charset="-122"/>
              <a:ea typeface="华文中宋" panose="02010600040101010101" pitchFamily="2" charset="-122"/>
            </a:endParaRPr>
          </a:p>
        </p:txBody>
      </p:sp>
      <p:sp>
        <p:nvSpPr>
          <p:cNvPr id="8" name="文本框 7"/>
          <p:cNvSpPr txBox="1"/>
          <p:nvPr/>
        </p:nvSpPr>
        <p:spPr>
          <a:xfrm>
            <a:off x="1094842" y="2287382"/>
            <a:ext cx="6094520"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输出数列前</a:t>
            </a:r>
            <a:r>
              <a:rPr lang="en-US" altLang="zh-CN" dirty="0">
                <a:latin typeface="华文中宋" panose="02010600040101010101" pitchFamily="2" charset="-122"/>
                <a:ea typeface="华文中宋" panose="02010600040101010101" pitchFamily="2" charset="-122"/>
              </a:rPr>
              <a:t>1000</a:t>
            </a:r>
            <a:r>
              <a:rPr lang="zh-CN" altLang="en-US" dirty="0">
                <a:latin typeface="华文中宋" panose="02010600040101010101" pitchFamily="2" charset="-122"/>
                <a:ea typeface="华文中宋" panose="02010600040101010101" pitchFamily="2" charset="-122"/>
              </a:rPr>
              <a:t>项）</a:t>
            </a:r>
            <a:r>
              <a:rPr lang="en-US" altLang="zh-CN"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p:txBody>
      </p:sp>
      <p:sp>
        <p:nvSpPr>
          <p:cNvPr id="9" name="文本框 8"/>
          <p:cNvSpPr txBox="1"/>
          <p:nvPr/>
        </p:nvSpPr>
        <p:spPr>
          <a:xfrm>
            <a:off x="1094842" y="2760896"/>
            <a:ext cx="6094520" cy="369332"/>
          </a:xfrm>
          <a:prstGeom prst="rect">
            <a:avLst/>
          </a:prstGeom>
          <a:noFill/>
        </p:spPr>
        <p:txBody>
          <a:bodyPr wrap="square">
            <a:spAutoFit/>
          </a:bodyPr>
          <a:lstStyle/>
          <a:p>
            <a:r>
              <a:rPr lang="zh-CN" altLang="en-US" dirty="0">
                <a:latin typeface="华文中宋" panose="02010600040101010101" pitchFamily="2" charset="-122"/>
                <a:ea typeface="华文中宋" panose="02010600040101010101" pitchFamily="2" charset="-122"/>
              </a:rPr>
              <a:t>运行时间： </a:t>
            </a:r>
            <a:r>
              <a:rPr lang="en-US" altLang="zh-CN" dirty="0">
                <a:latin typeface="华文中宋" panose="02010600040101010101" pitchFamily="2" charset="-122"/>
                <a:ea typeface="华文中宋" panose="02010600040101010101" pitchFamily="2" charset="-122"/>
              </a:rPr>
              <a:t>117</a:t>
            </a:r>
            <a:r>
              <a:rPr lang="zh-CN" altLang="en-US" dirty="0">
                <a:latin typeface="华文中宋" panose="02010600040101010101" pitchFamily="2" charset="-122"/>
                <a:ea typeface="华文中宋" panose="02010600040101010101" pitchFamily="2" charset="-122"/>
              </a:rPr>
              <a:t>微秒</a:t>
            </a:r>
            <a:endParaRPr lang="zh-CN" altLang="en-US" dirty="0">
              <a:latin typeface="华文中宋" panose="02010600040101010101" pitchFamily="2" charset="-122"/>
              <a:ea typeface="华文中宋" panose="02010600040101010101" pitchFamily="2" charset="-122"/>
            </a:endParaRPr>
          </a:p>
        </p:txBody>
      </p:sp>
      <p:sp>
        <p:nvSpPr>
          <p:cNvPr id="10" name="文本框 9"/>
          <p:cNvSpPr txBox="1"/>
          <p:nvPr/>
        </p:nvSpPr>
        <p:spPr>
          <a:xfrm>
            <a:off x="3276600" y="3200619"/>
            <a:ext cx="6802394" cy="523220"/>
          </a:xfrm>
          <a:prstGeom prst="rect">
            <a:avLst/>
          </a:prstGeom>
          <a:noFill/>
        </p:spPr>
        <p:txBody>
          <a:bodyPr wrap="square" rtlCol="0">
            <a:spAutoFit/>
          </a:bodyPr>
          <a:lstStyle/>
          <a:p>
            <a:r>
              <a:rPr lang="zh-CN" altLang="en-US" sz="2800" dirty="0">
                <a:solidFill>
                  <a:prstClr val="black"/>
                </a:solidFill>
                <a:latin typeface="华文中宋" panose="02010600040101010101" pitchFamily="2" charset="-122"/>
                <a:ea typeface="华文中宋" panose="02010600040101010101" pitchFamily="2" charset="-122"/>
              </a:rPr>
              <a:t>那么它们在性能上有什么区别呢？</a:t>
            </a:r>
            <a:endParaRPr lang="zh-CN" altLang="en-US" sz="2800" dirty="0">
              <a:solidFill>
                <a:prstClr val="black"/>
              </a:solidFill>
              <a:latin typeface="华文中宋" panose="02010600040101010101" pitchFamily="2" charset="-122"/>
              <a:ea typeface="华文中宋" panose="02010600040101010101" pitchFamily="2" charset="-122"/>
            </a:endParaRPr>
          </a:p>
        </p:txBody>
      </p:sp>
      <p:sp>
        <p:nvSpPr>
          <p:cNvPr id="12" name="文本框 11"/>
          <p:cNvSpPr txBox="1"/>
          <p:nvPr/>
        </p:nvSpPr>
        <p:spPr>
          <a:xfrm>
            <a:off x="1266292" y="3962400"/>
            <a:ext cx="9829800" cy="1754326"/>
          </a:xfrm>
          <a:prstGeom prst="rect">
            <a:avLst/>
          </a:prstGeom>
          <a:noFill/>
        </p:spPr>
        <p:txBody>
          <a:bodyPr wrap="square">
            <a:spAutoFit/>
          </a:bodyPr>
          <a:lstStyle/>
          <a:p>
            <a:r>
              <a:rPr lang="zh-CN" altLang="en-US" dirty="0">
                <a:latin typeface="华文中宋" panose="02010600040101010101" pitchFamily="2" charset="-122"/>
                <a:ea typeface="华文中宋" panose="02010600040101010101" pitchFamily="2" charset="-122"/>
              </a:rPr>
              <a:t>答案是：这取决于你做什么！对于很小的</a:t>
            </a:r>
            <a:r>
              <a:rPr lang="en-US" altLang="zh-CN"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值（例如小于</a:t>
            </a:r>
            <a:r>
              <a:rPr lang="en-US" altLang="zh-CN" dirty="0">
                <a:latin typeface="华文中宋" panose="02010600040101010101" pitchFamily="2" charset="-122"/>
                <a:ea typeface="华文中宋" panose="02010600040101010101" pitchFamily="2" charset="-122"/>
              </a:rPr>
              <a:t>10</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Python</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都可以快速计算。但是，当你计算大的斐波那契数时（例如</a:t>
            </a:r>
            <a:r>
              <a:rPr lang="en-US" altLang="zh-CN" dirty="0">
                <a:latin typeface="华文中宋" panose="02010600040101010101" pitchFamily="2" charset="-122"/>
                <a:ea typeface="华文中宋" panose="02010600040101010101" pitchFamily="2" charset="-122"/>
              </a:rPr>
              <a:t>N=1000</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的实现将明显更快。这是因为</a:t>
            </a:r>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是编译型语言，可以在执行前将代码优化为机器码，而</a:t>
            </a:r>
            <a:r>
              <a:rPr lang="en-US" altLang="zh-CN" dirty="0">
                <a:latin typeface="华文中宋" panose="02010600040101010101" pitchFamily="2" charset="-122"/>
                <a:ea typeface="华文中宋" panose="02010600040101010101" pitchFamily="2" charset="-122"/>
              </a:rPr>
              <a:t>Python</a:t>
            </a:r>
            <a:r>
              <a:rPr lang="zh-CN" altLang="en-US" dirty="0">
                <a:latin typeface="华文中宋" panose="02010600040101010101" pitchFamily="2" charset="-122"/>
                <a:ea typeface="华文中宋" panose="02010600040101010101" pitchFamily="2" charset="-122"/>
              </a:rPr>
              <a:t>是解释型语言，每次运行都需要进行解释。</a:t>
            </a:r>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然而，对于一些复杂的算法或数据操作，</a:t>
            </a:r>
            <a:r>
              <a:rPr lang="en-US" altLang="zh-CN" dirty="0">
                <a:latin typeface="华文中宋" panose="02010600040101010101" pitchFamily="2" charset="-122"/>
                <a:ea typeface="华文中宋" panose="02010600040101010101" pitchFamily="2" charset="-122"/>
              </a:rPr>
              <a:t>Python</a:t>
            </a:r>
            <a:r>
              <a:rPr lang="zh-CN" altLang="en-US" dirty="0">
                <a:latin typeface="华文中宋" panose="02010600040101010101" pitchFamily="2" charset="-122"/>
                <a:ea typeface="华文中宋" panose="02010600040101010101" pitchFamily="2" charset="-122"/>
              </a:rPr>
              <a:t>可能会比</a:t>
            </a:r>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更易于实现和调试。因此，选择哪种语言取决于你的具体需求和偏好。</a:t>
            </a:r>
            <a:endParaRPr lang="zh-CN" altLang="en-US" dirty="0">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14" name="Group 14"/>
          <p:cNvGrpSpPr/>
          <p:nvPr/>
        </p:nvGrpSpPr>
        <p:grpSpPr>
          <a:xfrm>
            <a:off x="454963" y="93878"/>
            <a:ext cx="10641129" cy="826188"/>
            <a:chOff x="454963" y="93878"/>
            <a:chExt cx="10641129" cy="826188"/>
          </a:xfrm>
        </p:grpSpPr>
        <p:sp>
          <p:nvSpPr>
            <p:cNvPr id="15" name="AutoShape 15"/>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TextBox 35"/>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a:lnSpc>
                  <a:spcPct val="140000"/>
                </a:lnSpc>
              </a:pPr>
              <a:r>
                <a:rPr lang="en-US" altLang="zh-CN"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C++</a:t>
              </a:r>
              <a:r>
                <a:rPr lang="zh-CN" alt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的算法实现</a:t>
              </a:r>
              <a:endParaRPr 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grpSp>
      <p:sp>
        <p:nvSpPr>
          <p:cNvPr id="3" name="文本框 2"/>
          <p:cNvSpPr txBox="1"/>
          <p:nvPr/>
        </p:nvSpPr>
        <p:spPr>
          <a:xfrm>
            <a:off x="692446" y="940614"/>
            <a:ext cx="11423354" cy="5816977"/>
          </a:xfrm>
          <a:prstGeom prst="rect">
            <a:avLst/>
          </a:prstGeom>
          <a:noFill/>
        </p:spPr>
        <p:txBody>
          <a:bodyPr wrap="square" rtlCol="0">
            <a:spAutoFit/>
          </a:bodyPr>
          <a:lstStyle/>
          <a:p>
            <a:r>
              <a:rPr lang="en-US" altLang="zh-CN" sz="1200" b="1" dirty="0">
                <a:latin typeface="华文中宋" panose="02010600040101010101" pitchFamily="2" charset="-122"/>
                <a:ea typeface="华文中宋" panose="02010600040101010101" pitchFamily="2" charset="-122"/>
              </a:rPr>
              <a:t>#include&lt;iostream&gt;</a:t>
            </a:r>
            <a:endParaRPr lang="en-US" altLang="zh-CN" sz="1200" b="1" dirty="0">
              <a:latin typeface="华文中宋" panose="02010600040101010101" pitchFamily="2" charset="-122"/>
              <a:ea typeface="华文中宋" panose="02010600040101010101" pitchFamily="2" charset="-122"/>
            </a:endParaRPr>
          </a:p>
          <a:p>
            <a:r>
              <a:rPr lang="en-US" altLang="zh-CN" sz="1200" b="1" dirty="0">
                <a:latin typeface="华文中宋" panose="02010600040101010101" pitchFamily="2" charset="-122"/>
                <a:ea typeface="华文中宋" panose="02010600040101010101" pitchFamily="2" charset="-122"/>
              </a:rPr>
              <a:t>#include&lt;vector&gt;</a:t>
            </a:r>
            <a:endParaRPr lang="en-US" altLang="zh-CN" sz="1200" b="1" dirty="0">
              <a:latin typeface="华文中宋" panose="02010600040101010101" pitchFamily="2" charset="-122"/>
              <a:ea typeface="华文中宋" panose="02010600040101010101" pitchFamily="2" charset="-122"/>
            </a:endParaRPr>
          </a:p>
          <a:p>
            <a:r>
              <a:rPr lang="en-US" altLang="zh-CN" sz="1200" b="1" dirty="0">
                <a:latin typeface="华文中宋" panose="02010600040101010101" pitchFamily="2" charset="-122"/>
                <a:ea typeface="华文中宋" panose="02010600040101010101" pitchFamily="2" charset="-122"/>
              </a:rPr>
              <a:t>#include&lt;chrono&gt;</a:t>
            </a:r>
            <a:endParaRPr lang="en-US" altLang="zh-CN" sz="1200" b="1" dirty="0">
              <a:latin typeface="华文中宋" panose="02010600040101010101" pitchFamily="2" charset="-122"/>
              <a:ea typeface="华文中宋" panose="02010600040101010101" pitchFamily="2" charset="-122"/>
            </a:endParaRPr>
          </a:p>
          <a:p>
            <a:endParaRPr lang="en-US" altLang="zh-CN" sz="1200" b="1" dirty="0">
              <a:latin typeface="华文中宋" panose="02010600040101010101" pitchFamily="2" charset="-122"/>
              <a:ea typeface="华文中宋" panose="02010600040101010101" pitchFamily="2" charset="-122"/>
            </a:endParaRPr>
          </a:p>
          <a:p>
            <a:r>
              <a:rPr lang="en-US" altLang="zh-CN" sz="1200" b="1" dirty="0">
                <a:latin typeface="华文中宋" panose="02010600040101010101" pitchFamily="2" charset="-122"/>
                <a:ea typeface="华文中宋" panose="02010600040101010101" pitchFamily="2" charset="-122"/>
              </a:rPr>
              <a:t>int main() {</a:t>
            </a:r>
            <a:endParaRPr lang="en-US" altLang="zh-CN" sz="1200" b="1" dirty="0">
              <a:latin typeface="华文中宋" panose="02010600040101010101" pitchFamily="2" charset="-122"/>
              <a:ea typeface="华文中宋" panose="02010600040101010101" pitchFamily="2" charset="-122"/>
            </a:endParaRPr>
          </a:p>
          <a:p>
            <a:r>
              <a:rPr lang="en-US" altLang="zh-CN" sz="1200" b="1" dirty="0">
                <a:latin typeface="华文中宋" panose="02010600040101010101" pitchFamily="2" charset="-122"/>
                <a:ea typeface="华文中宋" panose="02010600040101010101" pitchFamily="2" charset="-122"/>
              </a:rPr>
              <a:t>    int N;</a:t>
            </a:r>
            <a:endParaRPr lang="en-US" altLang="zh-CN" sz="1200" b="1" dirty="0">
              <a:latin typeface="华文中宋" panose="02010600040101010101" pitchFamily="2" charset="-122"/>
              <a:ea typeface="华文中宋" panose="02010600040101010101" pitchFamily="2" charset="-122"/>
            </a:endParaRPr>
          </a:p>
          <a:p>
            <a:r>
              <a:rPr lang="en-US" altLang="zh-CN" sz="1200" b="1" dirty="0">
                <a:latin typeface="华文中宋" panose="02010600040101010101" pitchFamily="2" charset="-122"/>
                <a:ea typeface="华文中宋" panose="02010600040101010101" pitchFamily="2" charset="-122"/>
              </a:rPr>
              <a:t>    std::</a:t>
            </a:r>
            <a:r>
              <a:rPr lang="en-US" altLang="zh-CN" sz="1200" b="1" dirty="0" err="1">
                <a:latin typeface="华文中宋" panose="02010600040101010101" pitchFamily="2" charset="-122"/>
                <a:ea typeface="华文中宋" panose="02010600040101010101" pitchFamily="2" charset="-122"/>
              </a:rPr>
              <a:t>cout</a:t>
            </a:r>
            <a:r>
              <a:rPr lang="en-US" altLang="zh-CN" sz="1200" b="1" dirty="0">
                <a:latin typeface="华文中宋" panose="02010600040101010101" pitchFamily="2" charset="-122"/>
                <a:ea typeface="华文中宋" panose="02010600040101010101" pitchFamily="2" charset="-122"/>
              </a:rPr>
              <a:t> &lt;&lt; "</a:t>
            </a:r>
            <a:r>
              <a:rPr lang="zh-CN" altLang="en-US" sz="1200" b="1" dirty="0">
                <a:latin typeface="华文中宋" panose="02010600040101010101" pitchFamily="2" charset="-122"/>
                <a:ea typeface="华文中宋" panose="02010600040101010101" pitchFamily="2" charset="-122"/>
              </a:rPr>
              <a:t>请输入一个整数</a:t>
            </a:r>
            <a:r>
              <a:rPr lang="en-US" altLang="zh-CN" sz="1200" b="1" dirty="0">
                <a:latin typeface="华文中宋" panose="02010600040101010101" pitchFamily="2" charset="-122"/>
                <a:ea typeface="华文中宋" panose="02010600040101010101" pitchFamily="2" charset="-122"/>
              </a:rPr>
              <a:t>N: ";  // </a:t>
            </a:r>
            <a:r>
              <a:rPr lang="zh-CN" altLang="en-US" sz="1200" b="1" dirty="0">
                <a:latin typeface="华文中宋" panose="02010600040101010101" pitchFamily="2" charset="-122"/>
                <a:ea typeface="华文中宋" panose="02010600040101010101" pitchFamily="2" charset="-122"/>
              </a:rPr>
              <a:t>提示用户输入一个整数</a:t>
            </a:r>
            <a:r>
              <a:rPr lang="en-US" altLang="zh-CN" sz="1200" b="1" dirty="0">
                <a:latin typeface="华文中宋" panose="02010600040101010101" pitchFamily="2" charset="-122"/>
                <a:ea typeface="华文中宋" panose="02010600040101010101" pitchFamily="2" charset="-122"/>
              </a:rPr>
              <a:t>N</a:t>
            </a:r>
            <a:endParaRPr lang="en-US" altLang="zh-CN" sz="1200" b="1" dirty="0">
              <a:latin typeface="华文中宋" panose="02010600040101010101" pitchFamily="2" charset="-122"/>
              <a:ea typeface="华文中宋" panose="02010600040101010101" pitchFamily="2" charset="-122"/>
            </a:endParaRPr>
          </a:p>
          <a:p>
            <a:r>
              <a:rPr lang="en-US" altLang="zh-CN" sz="1200" b="1" dirty="0">
                <a:latin typeface="华文中宋" panose="02010600040101010101" pitchFamily="2" charset="-122"/>
                <a:ea typeface="华文中宋" panose="02010600040101010101" pitchFamily="2" charset="-122"/>
              </a:rPr>
              <a:t>    std::</a:t>
            </a:r>
            <a:r>
              <a:rPr lang="en-US" altLang="zh-CN" sz="1200" b="1" dirty="0" err="1">
                <a:latin typeface="华文中宋" panose="02010600040101010101" pitchFamily="2" charset="-122"/>
                <a:ea typeface="华文中宋" panose="02010600040101010101" pitchFamily="2" charset="-122"/>
              </a:rPr>
              <a:t>cin</a:t>
            </a:r>
            <a:r>
              <a:rPr lang="en-US" altLang="zh-CN" sz="1200" b="1" dirty="0">
                <a:latin typeface="华文中宋" panose="02010600040101010101" pitchFamily="2" charset="-122"/>
                <a:ea typeface="华文中宋" panose="02010600040101010101" pitchFamily="2" charset="-122"/>
              </a:rPr>
              <a:t> &gt;&gt; N;  // </a:t>
            </a:r>
            <a:r>
              <a:rPr lang="zh-CN" altLang="en-US" sz="1200" b="1" dirty="0">
                <a:latin typeface="华文中宋" panose="02010600040101010101" pitchFamily="2" charset="-122"/>
                <a:ea typeface="华文中宋" panose="02010600040101010101" pitchFamily="2" charset="-122"/>
              </a:rPr>
              <a:t>从标准输入读取整数</a:t>
            </a:r>
            <a:r>
              <a:rPr lang="en-US" altLang="zh-CN" sz="1200" b="1" dirty="0">
                <a:latin typeface="华文中宋" panose="02010600040101010101" pitchFamily="2" charset="-122"/>
                <a:ea typeface="华文中宋" panose="02010600040101010101" pitchFamily="2" charset="-122"/>
              </a:rPr>
              <a:t>N</a:t>
            </a:r>
            <a:endParaRPr lang="en-US" altLang="zh-CN" sz="1200" b="1" dirty="0">
              <a:latin typeface="华文中宋" panose="02010600040101010101" pitchFamily="2" charset="-122"/>
              <a:ea typeface="华文中宋" panose="02010600040101010101" pitchFamily="2" charset="-122"/>
            </a:endParaRPr>
          </a:p>
          <a:p>
            <a:endParaRPr lang="en-US" altLang="zh-CN" sz="1200" b="1" dirty="0">
              <a:latin typeface="华文中宋" panose="02010600040101010101" pitchFamily="2" charset="-122"/>
              <a:ea typeface="华文中宋" panose="02010600040101010101" pitchFamily="2" charset="-122"/>
            </a:endParaRPr>
          </a:p>
          <a:p>
            <a:r>
              <a:rPr lang="en-US" altLang="zh-CN" sz="1200" b="1" dirty="0">
                <a:latin typeface="华文中宋" panose="02010600040101010101" pitchFamily="2" charset="-122"/>
                <a:ea typeface="华文中宋" panose="02010600040101010101" pitchFamily="2" charset="-122"/>
              </a:rPr>
              <a:t>    std::vector&lt;int&gt; </a:t>
            </a:r>
            <a:r>
              <a:rPr lang="en-US" altLang="zh-CN" sz="1200" b="1" dirty="0" err="1">
                <a:latin typeface="华文中宋" panose="02010600040101010101" pitchFamily="2" charset="-122"/>
                <a:ea typeface="华文中宋" panose="02010600040101010101" pitchFamily="2" charset="-122"/>
              </a:rPr>
              <a:t>fib_sequence</a:t>
            </a:r>
            <a:r>
              <a:rPr lang="en-US" altLang="zh-CN" sz="1200" b="1" dirty="0">
                <a:latin typeface="华文中宋" panose="02010600040101010101" pitchFamily="2" charset="-122"/>
                <a:ea typeface="华文中宋" panose="02010600040101010101" pitchFamily="2" charset="-122"/>
              </a:rPr>
              <a:t>{ 0, 1 };  // </a:t>
            </a:r>
            <a:r>
              <a:rPr lang="zh-CN" altLang="en-US" sz="1200" b="1" dirty="0">
                <a:latin typeface="华文中宋" panose="02010600040101010101" pitchFamily="2" charset="-122"/>
                <a:ea typeface="华文中宋" panose="02010600040101010101" pitchFamily="2" charset="-122"/>
              </a:rPr>
              <a:t>初始化斐波那契数列的前两项</a:t>
            </a:r>
            <a:endParaRPr lang="zh-CN" altLang="en-US" sz="1200" b="1" dirty="0">
              <a:latin typeface="华文中宋" panose="02010600040101010101" pitchFamily="2" charset="-122"/>
              <a:ea typeface="华文中宋" panose="02010600040101010101" pitchFamily="2" charset="-122"/>
            </a:endParaRPr>
          </a:p>
          <a:p>
            <a:endParaRPr lang="zh-CN" altLang="en-US" sz="1200" b="1" dirty="0">
              <a:latin typeface="华文中宋" panose="02010600040101010101" pitchFamily="2" charset="-122"/>
              <a:ea typeface="华文中宋" panose="02010600040101010101" pitchFamily="2" charset="-122"/>
            </a:endParaRPr>
          </a:p>
          <a:p>
            <a:r>
              <a:rPr lang="zh-CN" altLang="en-US" sz="1200" b="1" dirty="0">
                <a:latin typeface="华文中宋" panose="02010600040101010101" pitchFamily="2" charset="-122"/>
                <a:ea typeface="华文中宋" panose="02010600040101010101" pitchFamily="2" charset="-122"/>
              </a:rPr>
              <a:t>    </a:t>
            </a:r>
            <a:r>
              <a:rPr lang="en-US" altLang="zh-CN" sz="1200" b="1" dirty="0">
                <a:latin typeface="华文中宋" panose="02010600040101010101" pitchFamily="2" charset="-122"/>
                <a:ea typeface="华文中宋" panose="02010600040101010101" pitchFamily="2" charset="-122"/>
              </a:rPr>
              <a:t>auto start = std::chrono::</a:t>
            </a:r>
            <a:r>
              <a:rPr lang="en-US" altLang="zh-CN" sz="1200" b="1" dirty="0" err="1">
                <a:latin typeface="华文中宋" panose="02010600040101010101" pitchFamily="2" charset="-122"/>
                <a:ea typeface="华文中宋" panose="02010600040101010101" pitchFamily="2" charset="-122"/>
              </a:rPr>
              <a:t>high_resolution_clock</a:t>
            </a:r>
            <a:r>
              <a:rPr lang="en-US" altLang="zh-CN" sz="1200" b="1" dirty="0">
                <a:latin typeface="华文中宋" panose="02010600040101010101" pitchFamily="2" charset="-122"/>
                <a:ea typeface="华文中宋" panose="02010600040101010101" pitchFamily="2" charset="-122"/>
              </a:rPr>
              <a:t>::now();  // </a:t>
            </a:r>
            <a:r>
              <a:rPr lang="zh-CN" altLang="en-US" sz="1200" b="1" dirty="0">
                <a:latin typeface="华文中宋" panose="02010600040101010101" pitchFamily="2" charset="-122"/>
                <a:ea typeface="华文中宋" panose="02010600040101010101" pitchFamily="2" charset="-122"/>
              </a:rPr>
              <a:t>获取当前时间</a:t>
            </a:r>
            <a:endParaRPr lang="zh-CN" altLang="en-US" sz="1200" b="1" dirty="0">
              <a:latin typeface="华文中宋" panose="02010600040101010101" pitchFamily="2" charset="-122"/>
              <a:ea typeface="华文中宋" panose="02010600040101010101" pitchFamily="2" charset="-122"/>
            </a:endParaRPr>
          </a:p>
          <a:p>
            <a:endParaRPr lang="zh-CN" altLang="en-US" sz="1200" b="1" dirty="0">
              <a:latin typeface="华文中宋" panose="02010600040101010101" pitchFamily="2" charset="-122"/>
              <a:ea typeface="华文中宋" panose="02010600040101010101" pitchFamily="2" charset="-122"/>
            </a:endParaRPr>
          </a:p>
          <a:p>
            <a:r>
              <a:rPr lang="zh-CN" altLang="en-US" sz="1200" b="1" dirty="0">
                <a:latin typeface="华文中宋" panose="02010600040101010101" pitchFamily="2" charset="-122"/>
                <a:ea typeface="华文中宋" panose="02010600040101010101" pitchFamily="2" charset="-122"/>
              </a:rPr>
              <a:t>    </a:t>
            </a:r>
            <a:r>
              <a:rPr lang="en-US" altLang="zh-CN" sz="1200" b="1" dirty="0">
                <a:latin typeface="华文中宋" panose="02010600040101010101" pitchFamily="2" charset="-122"/>
                <a:ea typeface="华文中宋" panose="02010600040101010101" pitchFamily="2" charset="-122"/>
              </a:rPr>
              <a:t>while (</a:t>
            </a:r>
            <a:r>
              <a:rPr lang="en-US" altLang="zh-CN" sz="1200" b="1" dirty="0" err="1">
                <a:latin typeface="华文中宋" panose="02010600040101010101" pitchFamily="2" charset="-122"/>
                <a:ea typeface="华文中宋" panose="02010600040101010101" pitchFamily="2" charset="-122"/>
              </a:rPr>
              <a:t>fib_sequence.size</a:t>
            </a:r>
            <a:r>
              <a:rPr lang="en-US" altLang="zh-CN" sz="1200" b="1" dirty="0">
                <a:latin typeface="华文中宋" panose="02010600040101010101" pitchFamily="2" charset="-122"/>
                <a:ea typeface="华文中宋" panose="02010600040101010101" pitchFamily="2" charset="-122"/>
              </a:rPr>
              <a:t>() &lt; N) {  // </a:t>
            </a:r>
            <a:r>
              <a:rPr lang="zh-CN" altLang="en-US" sz="1200" b="1" dirty="0">
                <a:latin typeface="华文中宋" panose="02010600040101010101" pitchFamily="2" charset="-122"/>
                <a:ea typeface="华文中宋" panose="02010600040101010101" pitchFamily="2" charset="-122"/>
              </a:rPr>
              <a:t>当数列的长度小于</a:t>
            </a:r>
            <a:r>
              <a:rPr lang="en-US" altLang="zh-CN" sz="1200" b="1" dirty="0">
                <a:latin typeface="华文中宋" panose="02010600040101010101" pitchFamily="2" charset="-122"/>
                <a:ea typeface="华文中宋" panose="02010600040101010101" pitchFamily="2" charset="-122"/>
              </a:rPr>
              <a:t>N</a:t>
            </a:r>
            <a:r>
              <a:rPr lang="zh-CN" altLang="en-US" sz="1200" b="1" dirty="0">
                <a:latin typeface="华文中宋" panose="02010600040101010101" pitchFamily="2" charset="-122"/>
                <a:ea typeface="华文中宋" panose="02010600040101010101" pitchFamily="2" charset="-122"/>
              </a:rPr>
              <a:t>时</a:t>
            </a:r>
            <a:endParaRPr lang="zh-CN" altLang="en-US" sz="1200" b="1" dirty="0">
              <a:latin typeface="华文中宋" panose="02010600040101010101" pitchFamily="2" charset="-122"/>
              <a:ea typeface="华文中宋" panose="02010600040101010101" pitchFamily="2" charset="-122"/>
            </a:endParaRPr>
          </a:p>
          <a:p>
            <a:r>
              <a:rPr lang="zh-CN" altLang="en-US" sz="1200" b="1" dirty="0">
                <a:latin typeface="华文中宋" panose="02010600040101010101" pitchFamily="2" charset="-122"/>
                <a:ea typeface="华文中宋" panose="02010600040101010101" pitchFamily="2" charset="-122"/>
              </a:rPr>
              <a:t>        </a:t>
            </a:r>
            <a:r>
              <a:rPr lang="en-US" altLang="zh-CN" sz="1200" b="1" dirty="0" err="1">
                <a:latin typeface="华文中宋" panose="02010600040101010101" pitchFamily="2" charset="-122"/>
                <a:ea typeface="华文中宋" panose="02010600040101010101" pitchFamily="2" charset="-122"/>
              </a:rPr>
              <a:t>fib_sequence.push_back</a:t>
            </a:r>
            <a:r>
              <a:rPr lang="en-US" altLang="zh-CN" sz="1200" b="1" dirty="0">
                <a:latin typeface="华文中宋" panose="02010600040101010101" pitchFamily="2" charset="-122"/>
                <a:ea typeface="华文中宋" panose="02010600040101010101" pitchFamily="2" charset="-122"/>
              </a:rPr>
              <a:t>(</a:t>
            </a:r>
            <a:r>
              <a:rPr lang="en-US" altLang="zh-CN" sz="1200" b="1" dirty="0" err="1">
                <a:latin typeface="华文中宋" panose="02010600040101010101" pitchFamily="2" charset="-122"/>
                <a:ea typeface="华文中宋" panose="02010600040101010101" pitchFamily="2" charset="-122"/>
              </a:rPr>
              <a:t>fib_sequence</a:t>
            </a:r>
            <a:r>
              <a:rPr lang="en-US" altLang="zh-CN" sz="1200" b="1" dirty="0">
                <a:latin typeface="华文中宋" panose="02010600040101010101" pitchFamily="2" charset="-122"/>
                <a:ea typeface="华文中宋" panose="02010600040101010101" pitchFamily="2" charset="-122"/>
              </a:rPr>
              <a:t>[</a:t>
            </a:r>
            <a:r>
              <a:rPr lang="en-US" altLang="zh-CN" sz="1200" b="1" dirty="0" err="1">
                <a:latin typeface="华文中宋" panose="02010600040101010101" pitchFamily="2" charset="-122"/>
                <a:ea typeface="华文中宋" panose="02010600040101010101" pitchFamily="2" charset="-122"/>
              </a:rPr>
              <a:t>fib_sequence.size</a:t>
            </a:r>
            <a:r>
              <a:rPr lang="en-US" altLang="zh-CN" sz="1200" b="1" dirty="0">
                <a:latin typeface="华文中宋" panose="02010600040101010101" pitchFamily="2" charset="-122"/>
                <a:ea typeface="华文中宋" panose="02010600040101010101" pitchFamily="2" charset="-122"/>
              </a:rPr>
              <a:t>() - 1] + </a:t>
            </a:r>
            <a:r>
              <a:rPr lang="en-US" altLang="zh-CN" sz="1200" b="1" dirty="0" err="1">
                <a:latin typeface="华文中宋" panose="02010600040101010101" pitchFamily="2" charset="-122"/>
                <a:ea typeface="华文中宋" panose="02010600040101010101" pitchFamily="2" charset="-122"/>
              </a:rPr>
              <a:t>fib_sequence</a:t>
            </a:r>
            <a:r>
              <a:rPr lang="en-US" altLang="zh-CN" sz="1200" b="1" dirty="0">
                <a:latin typeface="华文中宋" panose="02010600040101010101" pitchFamily="2" charset="-122"/>
                <a:ea typeface="华文中宋" panose="02010600040101010101" pitchFamily="2" charset="-122"/>
              </a:rPr>
              <a:t>[</a:t>
            </a:r>
            <a:r>
              <a:rPr lang="en-US" altLang="zh-CN" sz="1200" b="1" dirty="0" err="1">
                <a:latin typeface="华文中宋" panose="02010600040101010101" pitchFamily="2" charset="-122"/>
                <a:ea typeface="华文中宋" panose="02010600040101010101" pitchFamily="2" charset="-122"/>
              </a:rPr>
              <a:t>fib_sequence.size</a:t>
            </a:r>
            <a:r>
              <a:rPr lang="en-US" altLang="zh-CN" sz="1200" b="1" dirty="0">
                <a:latin typeface="华文中宋" panose="02010600040101010101" pitchFamily="2" charset="-122"/>
                <a:ea typeface="华文中宋" panose="02010600040101010101" pitchFamily="2" charset="-122"/>
              </a:rPr>
              <a:t>() - 2]);  // </a:t>
            </a:r>
            <a:r>
              <a:rPr lang="zh-CN" altLang="en-US" sz="1200" b="1" dirty="0">
                <a:latin typeface="华文中宋" panose="02010600040101010101" pitchFamily="2" charset="-122"/>
                <a:ea typeface="华文中宋" panose="02010600040101010101" pitchFamily="2" charset="-122"/>
              </a:rPr>
              <a:t>添加新的一项，该项是数列最后两项的和</a:t>
            </a:r>
            <a:endParaRPr lang="zh-CN" altLang="en-US" sz="1200" b="1" dirty="0">
              <a:latin typeface="华文中宋" panose="02010600040101010101" pitchFamily="2" charset="-122"/>
              <a:ea typeface="华文中宋" panose="02010600040101010101" pitchFamily="2" charset="-122"/>
            </a:endParaRPr>
          </a:p>
          <a:p>
            <a:r>
              <a:rPr lang="zh-CN" altLang="en-US" sz="1200" b="1" dirty="0">
                <a:latin typeface="华文中宋" panose="02010600040101010101" pitchFamily="2" charset="-122"/>
                <a:ea typeface="华文中宋" panose="02010600040101010101" pitchFamily="2" charset="-122"/>
              </a:rPr>
              <a:t>    </a:t>
            </a:r>
            <a:r>
              <a:rPr lang="en-US" altLang="zh-CN" sz="1200" b="1" dirty="0">
                <a:latin typeface="华文中宋" panose="02010600040101010101" pitchFamily="2" charset="-122"/>
                <a:ea typeface="华文中宋" panose="02010600040101010101" pitchFamily="2" charset="-122"/>
              </a:rPr>
              <a:t>}</a:t>
            </a:r>
            <a:endParaRPr lang="en-US" altLang="zh-CN" sz="1200" b="1" dirty="0">
              <a:latin typeface="华文中宋" panose="02010600040101010101" pitchFamily="2" charset="-122"/>
              <a:ea typeface="华文中宋" panose="02010600040101010101" pitchFamily="2" charset="-122"/>
            </a:endParaRPr>
          </a:p>
          <a:p>
            <a:endParaRPr lang="en-US" altLang="zh-CN" sz="1200" b="1" dirty="0">
              <a:latin typeface="华文中宋" panose="02010600040101010101" pitchFamily="2" charset="-122"/>
              <a:ea typeface="华文中宋" panose="02010600040101010101" pitchFamily="2" charset="-122"/>
            </a:endParaRPr>
          </a:p>
          <a:p>
            <a:r>
              <a:rPr lang="en-US" altLang="zh-CN" sz="1200" b="1" dirty="0">
                <a:latin typeface="华文中宋" panose="02010600040101010101" pitchFamily="2" charset="-122"/>
                <a:ea typeface="华文中宋" panose="02010600040101010101" pitchFamily="2" charset="-122"/>
              </a:rPr>
              <a:t>    auto stop = std::chrono::</a:t>
            </a:r>
            <a:r>
              <a:rPr lang="en-US" altLang="zh-CN" sz="1200" b="1" dirty="0" err="1">
                <a:latin typeface="华文中宋" panose="02010600040101010101" pitchFamily="2" charset="-122"/>
                <a:ea typeface="华文中宋" panose="02010600040101010101" pitchFamily="2" charset="-122"/>
              </a:rPr>
              <a:t>high_resolution_clock</a:t>
            </a:r>
            <a:r>
              <a:rPr lang="en-US" altLang="zh-CN" sz="1200" b="1" dirty="0">
                <a:latin typeface="华文中宋" panose="02010600040101010101" pitchFamily="2" charset="-122"/>
                <a:ea typeface="华文中宋" panose="02010600040101010101" pitchFamily="2" charset="-122"/>
              </a:rPr>
              <a:t>::now();  // </a:t>
            </a:r>
            <a:r>
              <a:rPr lang="zh-CN" altLang="en-US" sz="1200" b="1" dirty="0">
                <a:latin typeface="华文中宋" panose="02010600040101010101" pitchFamily="2" charset="-122"/>
                <a:ea typeface="华文中宋" panose="02010600040101010101" pitchFamily="2" charset="-122"/>
              </a:rPr>
              <a:t>获取当前时间</a:t>
            </a:r>
            <a:endParaRPr lang="zh-CN" altLang="en-US" sz="1200" b="1" dirty="0">
              <a:latin typeface="华文中宋" panose="02010600040101010101" pitchFamily="2" charset="-122"/>
              <a:ea typeface="华文中宋" panose="02010600040101010101" pitchFamily="2" charset="-122"/>
            </a:endParaRPr>
          </a:p>
          <a:p>
            <a:endParaRPr lang="zh-CN" altLang="en-US" sz="1200" b="1" dirty="0">
              <a:latin typeface="华文中宋" panose="02010600040101010101" pitchFamily="2" charset="-122"/>
              <a:ea typeface="华文中宋" panose="02010600040101010101" pitchFamily="2" charset="-122"/>
            </a:endParaRPr>
          </a:p>
          <a:p>
            <a:r>
              <a:rPr lang="zh-CN" altLang="en-US" sz="1200" b="1" dirty="0">
                <a:latin typeface="华文中宋" panose="02010600040101010101" pitchFamily="2" charset="-122"/>
                <a:ea typeface="华文中宋" panose="02010600040101010101" pitchFamily="2" charset="-122"/>
              </a:rPr>
              <a:t>    </a:t>
            </a:r>
            <a:r>
              <a:rPr lang="en-US" altLang="zh-CN" sz="1200" b="1" dirty="0">
                <a:latin typeface="华文中宋" panose="02010600040101010101" pitchFamily="2" charset="-122"/>
                <a:ea typeface="华文中宋" panose="02010600040101010101" pitchFamily="2" charset="-122"/>
              </a:rPr>
              <a:t>std::</a:t>
            </a:r>
            <a:r>
              <a:rPr lang="en-US" altLang="zh-CN" sz="1200" b="1" dirty="0" err="1">
                <a:latin typeface="华文中宋" panose="02010600040101010101" pitchFamily="2" charset="-122"/>
                <a:ea typeface="华文中宋" panose="02010600040101010101" pitchFamily="2" charset="-122"/>
              </a:rPr>
              <a:t>cout</a:t>
            </a:r>
            <a:r>
              <a:rPr lang="en-US" altLang="zh-CN" sz="1200" b="1" dirty="0">
                <a:latin typeface="华文中宋" panose="02010600040101010101" pitchFamily="2" charset="-122"/>
                <a:ea typeface="华文中宋" panose="02010600040101010101" pitchFamily="2" charset="-122"/>
              </a:rPr>
              <a:t> &lt;&lt; "</a:t>
            </a:r>
            <a:r>
              <a:rPr lang="zh-CN" altLang="en-US" sz="1200" b="1" dirty="0">
                <a:latin typeface="华文中宋" panose="02010600040101010101" pitchFamily="2" charset="-122"/>
                <a:ea typeface="华文中宋" panose="02010600040101010101" pitchFamily="2" charset="-122"/>
              </a:rPr>
              <a:t>斐波那契数列的前</a:t>
            </a:r>
            <a:r>
              <a:rPr lang="en-US" altLang="zh-CN" sz="1200" b="1" dirty="0">
                <a:latin typeface="华文中宋" panose="02010600040101010101" pitchFamily="2" charset="-122"/>
                <a:ea typeface="华文中宋" panose="02010600040101010101" pitchFamily="2" charset="-122"/>
              </a:rPr>
              <a:t>" &lt;&lt; N &lt;&lt; "</a:t>
            </a:r>
            <a:r>
              <a:rPr lang="zh-CN" altLang="en-US" sz="1200" b="1" dirty="0">
                <a:latin typeface="华文中宋" panose="02010600040101010101" pitchFamily="2" charset="-122"/>
                <a:ea typeface="华文中宋" panose="02010600040101010101" pitchFamily="2" charset="-122"/>
              </a:rPr>
              <a:t>项是：</a:t>
            </a:r>
            <a:r>
              <a:rPr lang="en-US" altLang="zh-CN" sz="1200" b="1" dirty="0">
                <a:latin typeface="华文中宋" panose="02010600040101010101" pitchFamily="2" charset="-122"/>
                <a:ea typeface="华文中宋" panose="02010600040101010101" pitchFamily="2" charset="-122"/>
              </a:rPr>
              <a:t>";  // </a:t>
            </a:r>
            <a:r>
              <a:rPr lang="zh-CN" altLang="en-US" sz="1200" b="1" dirty="0">
                <a:latin typeface="华文中宋" panose="02010600040101010101" pitchFamily="2" charset="-122"/>
                <a:ea typeface="华文中宋" panose="02010600040101010101" pitchFamily="2" charset="-122"/>
              </a:rPr>
              <a:t>打印提示信息</a:t>
            </a:r>
            <a:endParaRPr lang="zh-CN" altLang="en-US" sz="1200" b="1" dirty="0">
              <a:latin typeface="华文中宋" panose="02010600040101010101" pitchFamily="2" charset="-122"/>
              <a:ea typeface="华文中宋" panose="02010600040101010101" pitchFamily="2" charset="-122"/>
            </a:endParaRPr>
          </a:p>
          <a:p>
            <a:r>
              <a:rPr lang="zh-CN" altLang="en-US" sz="1200" b="1" dirty="0">
                <a:latin typeface="华文中宋" panose="02010600040101010101" pitchFamily="2" charset="-122"/>
                <a:ea typeface="华文中宋" panose="02010600040101010101" pitchFamily="2" charset="-122"/>
              </a:rPr>
              <a:t>    </a:t>
            </a:r>
            <a:r>
              <a:rPr lang="en-US" altLang="zh-CN" sz="1200" b="1" dirty="0">
                <a:latin typeface="华文中宋" panose="02010600040101010101" pitchFamily="2" charset="-122"/>
                <a:ea typeface="华文中宋" panose="02010600040101010101" pitchFamily="2" charset="-122"/>
              </a:rPr>
              <a:t>for (int </a:t>
            </a:r>
            <a:r>
              <a:rPr lang="en-US" altLang="zh-CN" sz="1200" b="1" dirty="0" err="1">
                <a:latin typeface="华文中宋" panose="02010600040101010101" pitchFamily="2" charset="-122"/>
                <a:ea typeface="华文中宋" panose="02010600040101010101" pitchFamily="2" charset="-122"/>
              </a:rPr>
              <a:t>i</a:t>
            </a:r>
            <a:r>
              <a:rPr lang="en-US" altLang="zh-CN" sz="1200" b="1" dirty="0">
                <a:latin typeface="华文中宋" panose="02010600040101010101" pitchFamily="2" charset="-122"/>
                <a:ea typeface="华文中宋" panose="02010600040101010101" pitchFamily="2" charset="-122"/>
              </a:rPr>
              <a:t> = 0; </a:t>
            </a:r>
            <a:r>
              <a:rPr lang="en-US" altLang="zh-CN" sz="1200" b="1" dirty="0" err="1">
                <a:latin typeface="华文中宋" panose="02010600040101010101" pitchFamily="2" charset="-122"/>
                <a:ea typeface="华文中宋" panose="02010600040101010101" pitchFamily="2" charset="-122"/>
              </a:rPr>
              <a:t>i</a:t>
            </a:r>
            <a:r>
              <a:rPr lang="en-US" altLang="zh-CN" sz="1200" b="1" dirty="0">
                <a:latin typeface="华文中宋" panose="02010600040101010101" pitchFamily="2" charset="-122"/>
                <a:ea typeface="华文中宋" panose="02010600040101010101" pitchFamily="2" charset="-122"/>
              </a:rPr>
              <a:t> &lt; N; </a:t>
            </a:r>
            <a:r>
              <a:rPr lang="en-US" altLang="zh-CN" sz="1200" b="1" dirty="0" err="1">
                <a:latin typeface="华文中宋" panose="02010600040101010101" pitchFamily="2" charset="-122"/>
                <a:ea typeface="华文中宋" panose="02010600040101010101" pitchFamily="2" charset="-122"/>
              </a:rPr>
              <a:t>i</a:t>
            </a:r>
            <a:r>
              <a:rPr lang="en-US" altLang="zh-CN" sz="1200" b="1" dirty="0">
                <a:latin typeface="华文中宋" panose="02010600040101010101" pitchFamily="2" charset="-122"/>
                <a:ea typeface="华文中宋" panose="02010600040101010101" pitchFamily="2" charset="-122"/>
              </a:rPr>
              <a:t>++) {  // </a:t>
            </a:r>
            <a:r>
              <a:rPr lang="zh-CN" altLang="en-US" sz="1200" b="1" dirty="0">
                <a:latin typeface="华文中宋" panose="02010600040101010101" pitchFamily="2" charset="-122"/>
                <a:ea typeface="华文中宋" panose="02010600040101010101" pitchFamily="2" charset="-122"/>
              </a:rPr>
              <a:t>遍历斐波那契数列的前</a:t>
            </a:r>
            <a:r>
              <a:rPr lang="en-US" altLang="zh-CN" sz="1200" b="1" dirty="0">
                <a:latin typeface="华文中宋" panose="02010600040101010101" pitchFamily="2" charset="-122"/>
                <a:ea typeface="华文中宋" panose="02010600040101010101" pitchFamily="2" charset="-122"/>
              </a:rPr>
              <a:t>N</a:t>
            </a:r>
            <a:r>
              <a:rPr lang="zh-CN" altLang="en-US" sz="1200" b="1" dirty="0">
                <a:latin typeface="华文中宋" panose="02010600040101010101" pitchFamily="2" charset="-122"/>
                <a:ea typeface="华文中宋" panose="02010600040101010101" pitchFamily="2" charset="-122"/>
              </a:rPr>
              <a:t>项</a:t>
            </a:r>
            <a:endParaRPr lang="zh-CN" altLang="en-US" sz="1200" b="1" dirty="0">
              <a:latin typeface="华文中宋" panose="02010600040101010101" pitchFamily="2" charset="-122"/>
              <a:ea typeface="华文中宋" panose="02010600040101010101" pitchFamily="2" charset="-122"/>
            </a:endParaRPr>
          </a:p>
          <a:p>
            <a:r>
              <a:rPr lang="zh-CN" altLang="en-US" sz="1200" b="1" dirty="0">
                <a:latin typeface="华文中宋" panose="02010600040101010101" pitchFamily="2" charset="-122"/>
                <a:ea typeface="华文中宋" panose="02010600040101010101" pitchFamily="2" charset="-122"/>
              </a:rPr>
              <a:t>        </a:t>
            </a:r>
            <a:r>
              <a:rPr lang="en-US" altLang="zh-CN" sz="1200" b="1" dirty="0">
                <a:latin typeface="华文中宋" panose="02010600040101010101" pitchFamily="2" charset="-122"/>
                <a:ea typeface="华文中宋" panose="02010600040101010101" pitchFamily="2" charset="-122"/>
              </a:rPr>
              <a:t>std::</a:t>
            </a:r>
            <a:r>
              <a:rPr lang="en-US" altLang="zh-CN" sz="1200" b="1" dirty="0" err="1">
                <a:latin typeface="华文中宋" panose="02010600040101010101" pitchFamily="2" charset="-122"/>
                <a:ea typeface="华文中宋" panose="02010600040101010101" pitchFamily="2" charset="-122"/>
              </a:rPr>
              <a:t>cout</a:t>
            </a:r>
            <a:r>
              <a:rPr lang="en-US" altLang="zh-CN" sz="1200" b="1" dirty="0">
                <a:latin typeface="华文中宋" panose="02010600040101010101" pitchFamily="2" charset="-122"/>
                <a:ea typeface="华文中宋" panose="02010600040101010101" pitchFamily="2" charset="-122"/>
              </a:rPr>
              <a:t> &lt;&lt; </a:t>
            </a:r>
            <a:r>
              <a:rPr lang="en-US" altLang="zh-CN" sz="1200" b="1" dirty="0" err="1">
                <a:latin typeface="华文中宋" panose="02010600040101010101" pitchFamily="2" charset="-122"/>
                <a:ea typeface="华文中宋" panose="02010600040101010101" pitchFamily="2" charset="-122"/>
              </a:rPr>
              <a:t>fib_sequence</a:t>
            </a:r>
            <a:r>
              <a:rPr lang="en-US" altLang="zh-CN" sz="1200" b="1" dirty="0">
                <a:latin typeface="华文中宋" panose="02010600040101010101" pitchFamily="2" charset="-122"/>
                <a:ea typeface="华文中宋" panose="02010600040101010101" pitchFamily="2" charset="-122"/>
              </a:rPr>
              <a:t>[</a:t>
            </a:r>
            <a:r>
              <a:rPr lang="en-US" altLang="zh-CN" sz="1200" b="1" dirty="0" err="1">
                <a:latin typeface="华文中宋" panose="02010600040101010101" pitchFamily="2" charset="-122"/>
                <a:ea typeface="华文中宋" panose="02010600040101010101" pitchFamily="2" charset="-122"/>
              </a:rPr>
              <a:t>i</a:t>
            </a:r>
            <a:r>
              <a:rPr lang="en-US" altLang="zh-CN" sz="1200" b="1" dirty="0">
                <a:latin typeface="华文中宋" panose="02010600040101010101" pitchFamily="2" charset="-122"/>
                <a:ea typeface="华文中宋" panose="02010600040101010101" pitchFamily="2" charset="-122"/>
              </a:rPr>
              <a:t>] &lt;&lt; " ";  // </a:t>
            </a:r>
            <a:r>
              <a:rPr lang="zh-CN" altLang="en-US" sz="1200" b="1" dirty="0">
                <a:latin typeface="华文中宋" panose="02010600040101010101" pitchFamily="2" charset="-122"/>
                <a:ea typeface="华文中宋" panose="02010600040101010101" pitchFamily="2" charset="-122"/>
              </a:rPr>
              <a:t>打印每一项</a:t>
            </a:r>
            <a:endParaRPr lang="zh-CN" altLang="en-US" sz="1200" b="1" dirty="0">
              <a:latin typeface="华文中宋" panose="02010600040101010101" pitchFamily="2" charset="-122"/>
              <a:ea typeface="华文中宋" panose="02010600040101010101" pitchFamily="2" charset="-122"/>
            </a:endParaRPr>
          </a:p>
          <a:p>
            <a:r>
              <a:rPr lang="zh-CN" altLang="en-US" sz="1200" b="1" dirty="0">
                <a:latin typeface="华文中宋" panose="02010600040101010101" pitchFamily="2" charset="-122"/>
                <a:ea typeface="华文中宋" panose="02010600040101010101" pitchFamily="2" charset="-122"/>
              </a:rPr>
              <a:t>    </a:t>
            </a:r>
            <a:r>
              <a:rPr lang="en-US" altLang="zh-CN" sz="1200" b="1" dirty="0">
                <a:latin typeface="华文中宋" panose="02010600040101010101" pitchFamily="2" charset="-122"/>
                <a:ea typeface="华文中宋" panose="02010600040101010101" pitchFamily="2" charset="-122"/>
              </a:rPr>
              <a:t>}</a:t>
            </a:r>
            <a:endParaRPr lang="en-US" altLang="zh-CN" sz="1200" b="1" dirty="0">
              <a:latin typeface="华文中宋" panose="02010600040101010101" pitchFamily="2" charset="-122"/>
              <a:ea typeface="华文中宋" panose="02010600040101010101" pitchFamily="2" charset="-122"/>
            </a:endParaRPr>
          </a:p>
          <a:p>
            <a:endParaRPr lang="en-US" altLang="zh-CN" sz="1200" b="1" dirty="0">
              <a:latin typeface="华文中宋" panose="02010600040101010101" pitchFamily="2" charset="-122"/>
              <a:ea typeface="华文中宋" panose="02010600040101010101" pitchFamily="2" charset="-122"/>
            </a:endParaRPr>
          </a:p>
          <a:p>
            <a:r>
              <a:rPr lang="en-US" altLang="zh-CN" sz="1200" b="1" dirty="0">
                <a:latin typeface="华文中宋" panose="02010600040101010101" pitchFamily="2" charset="-122"/>
                <a:ea typeface="华文中宋" panose="02010600040101010101" pitchFamily="2" charset="-122"/>
              </a:rPr>
              <a:t>    auto duration = std::chrono::</a:t>
            </a:r>
            <a:r>
              <a:rPr lang="en-US" altLang="zh-CN" sz="1200" b="1" dirty="0" err="1">
                <a:latin typeface="华文中宋" panose="02010600040101010101" pitchFamily="2" charset="-122"/>
                <a:ea typeface="华文中宋" panose="02010600040101010101" pitchFamily="2" charset="-122"/>
              </a:rPr>
              <a:t>duration_cast</a:t>
            </a:r>
            <a:r>
              <a:rPr lang="en-US" altLang="zh-CN" sz="1200" b="1" dirty="0">
                <a:latin typeface="华文中宋" panose="02010600040101010101" pitchFamily="2" charset="-122"/>
                <a:ea typeface="华文中宋" panose="02010600040101010101" pitchFamily="2" charset="-122"/>
              </a:rPr>
              <a:t>&lt;std::chrono::microseconds&gt;(stop - start);  // </a:t>
            </a:r>
            <a:r>
              <a:rPr lang="zh-CN" altLang="en-US" sz="1200" b="1" dirty="0">
                <a:latin typeface="华文中宋" panose="02010600040101010101" pitchFamily="2" charset="-122"/>
                <a:ea typeface="华文中宋" panose="02010600040101010101" pitchFamily="2" charset="-122"/>
              </a:rPr>
              <a:t>计算运行时间</a:t>
            </a:r>
            <a:endParaRPr lang="zh-CN" altLang="en-US" sz="1200" b="1" dirty="0">
              <a:latin typeface="华文中宋" panose="02010600040101010101" pitchFamily="2" charset="-122"/>
              <a:ea typeface="华文中宋" panose="02010600040101010101" pitchFamily="2" charset="-122"/>
            </a:endParaRPr>
          </a:p>
          <a:p>
            <a:endParaRPr lang="zh-CN" altLang="en-US" sz="1200" b="1" dirty="0">
              <a:latin typeface="华文中宋" panose="02010600040101010101" pitchFamily="2" charset="-122"/>
              <a:ea typeface="华文中宋" panose="02010600040101010101" pitchFamily="2" charset="-122"/>
            </a:endParaRPr>
          </a:p>
          <a:p>
            <a:r>
              <a:rPr lang="zh-CN" altLang="en-US" sz="1200" b="1" dirty="0">
                <a:latin typeface="华文中宋" panose="02010600040101010101" pitchFamily="2" charset="-122"/>
                <a:ea typeface="华文中宋" panose="02010600040101010101" pitchFamily="2" charset="-122"/>
              </a:rPr>
              <a:t>    </a:t>
            </a:r>
            <a:r>
              <a:rPr lang="en-US" altLang="zh-CN" sz="1200" b="1" dirty="0">
                <a:latin typeface="华文中宋" panose="02010600040101010101" pitchFamily="2" charset="-122"/>
                <a:ea typeface="华文中宋" panose="02010600040101010101" pitchFamily="2" charset="-122"/>
              </a:rPr>
              <a:t>std::</a:t>
            </a:r>
            <a:r>
              <a:rPr lang="en-US" altLang="zh-CN" sz="1200" b="1" dirty="0" err="1">
                <a:latin typeface="华文中宋" panose="02010600040101010101" pitchFamily="2" charset="-122"/>
                <a:ea typeface="华文中宋" panose="02010600040101010101" pitchFamily="2" charset="-122"/>
              </a:rPr>
              <a:t>cout</a:t>
            </a:r>
            <a:r>
              <a:rPr lang="en-US" altLang="zh-CN" sz="1200" b="1" dirty="0">
                <a:latin typeface="华文中宋" panose="02010600040101010101" pitchFamily="2" charset="-122"/>
                <a:ea typeface="华文中宋" panose="02010600040101010101" pitchFamily="2" charset="-122"/>
              </a:rPr>
              <a:t> &lt;&lt; "\n</a:t>
            </a:r>
            <a:r>
              <a:rPr lang="zh-CN" altLang="en-US" sz="1200" b="1" dirty="0">
                <a:latin typeface="华文中宋" panose="02010600040101010101" pitchFamily="2" charset="-122"/>
                <a:ea typeface="华文中宋" panose="02010600040101010101" pitchFamily="2" charset="-122"/>
              </a:rPr>
              <a:t>运行时间： </a:t>
            </a:r>
            <a:r>
              <a:rPr lang="en-US" altLang="zh-CN" sz="1200" b="1" dirty="0">
                <a:latin typeface="华文中宋" panose="02010600040101010101" pitchFamily="2" charset="-122"/>
                <a:ea typeface="华文中宋" panose="02010600040101010101" pitchFamily="2" charset="-122"/>
              </a:rPr>
              <a:t>" &lt;&lt; </a:t>
            </a:r>
            <a:r>
              <a:rPr lang="en-US" altLang="zh-CN" sz="1200" b="1" dirty="0" err="1">
                <a:latin typeface="华文中宋" panose="02010600040101010101" pitchFamily="2" charset="-122"/>
                <a:ea typeface="华文中宋" panose="02010600040101010101" pitchFamily="2" charset="-122"/>
              </a:rPr>
              <a:t>duration.count</a:t>
            </a:r>
            <a:r>
              <a:rPr lang="en-US" altLang="zh-CN" sz="1200" b="1" dirty="0">
                <a:latin typeface="华文中宋" panose="02010600040101010101" pitchFamily="2" charset="-122"/>
                <a:ea typeface="华文中宋" panose="02010600040101010101" pitchFamily="2" charset="-122"/>
              </a:rPr>
              <a:t>() &lt;&lt; "</a:t>
            </a:r>
            <a:r>
              <a:rPr lang="zh-CN" altLang="en-US" sz="1200" b="1" dirty="0">
                <a:latin typeface="华文中宋" panose="02010600040101010101" pitchFamily="2" charset="-122"/>
                <a:ea typeface="华文中宋" panose="02010600040101010101" pitchFamily="2" charset="-122"/>
              </a:rPr>
              <a:t>微秒</a:t>
            </a:r>
            <a:r>
              <a:rPr lang="en-US" altLang="zh-CN" sz="1200" b="1" dirty="0">
                <a:latin typeface="华文中宋" panose="02010600040101010101" pitchFamily="2" charset="-122"/>
                <a:ea typeface="华文中宋" panose="02010600040101010101" pitchFamily="2" charset="-122"/>
              </a:rPr>
              <a:t>" &lt;&lt; std::</a:t>
            </a:r>
            <a:r>
              <a:rPr lang="en-US" altLang="zh-CN" sz="1200" b="1" dirty="0" err="1">
                <a:latin typeface="华文中宋" panose="02010600040101010101" pitchFamily="2" charset="-122"/>
                <a:ea typeface="华文中宋" panose="02010600040101010101" pitchFamily="2" charset="-122"/>
              </a:rPr>
              <a:t>endl</a:t>
            </a:r>
            <a:r>
              <a:rPr lang="en-US" altLang="zh-CN" sz="1200" b="1" dirty="0">
                <a:latin typeface="华文中宋" panose="02010600040101010101" pitchFamily="2" charset="-122"/>
                <a:ea typeface="华文中宋" panose="02010600040101010101" pitchFamily="2" charset="-122"/>
              </a:rPr>
              <a:t>;  // </a:t>
            </a:r>
            <a:r>
              <a:rPr lang="zh-CN" altLang="en-US" sz="1200" b="1" dirty="0">
                <a:latin typeface="华文中宋" panose="02010600040101010101" pitchFamily="2" charset="-122"/>
                <a:ea typeface="华文中宋" panose="02010600040101010101" pitchFamily="2" charset="-122"/>
              </a:rPr>
              <a:t>打印运行时间</a:t>
            </a:r>
            <a:endParaRPr lang="zh-CN" altLang="en-US" sz="1200" b="1" dirty="0">
              <a:latin typeface="华文中宋" panose="02010600040101010101" pitchFamily="2" charset="-122"/>
              <a:ea typeface="华文中宋" panose="02010600040101010101" pitchFamily="2" charset="-122"/>
            </a:endParaRPr>
          </a:p>
          <a:p>
            <a:endParaRPr lang="zh-CN" altLang="en-US" sz="1200" b="1" dirty="0">
              <a:latin typeface="华文中宋" panose="02010600040101010101" pitchFamily="2" charset="-122"/>
              <a:ea typeface="华文中宋" panose="02010600040101010101" pitchFamily="2" charset="-122"/>
            </a:endParaRPr>
          </a:p>
          <a:p>
            <a:r>
              <a:rPr lang="zh-CN" altLang="en-US" sz="1200" b="1" dirty="0">
                <a:latin typeface="华文中宋" panose="02010600040101010101" pitchFamily="2" charset="-122"/>
                <a:ea typeface="华文中宋" panose="02010600040101010101" pitchFamily="2" charset="-122"/>
              </a:rPr>
              <a:t>    </a:t>
            </a:r>
            <a:r>
              <a:rPr lang="en-US" altLang="zh-CN" sz="1200" b="1" dirty="0">
                <a:latin typeface="华文中宋" panose="02010600040101010101" pitchFamily="2" charset="-122"/>
                <a:ea typeface="华文中宋" panose="02010600040101010101" pitchFamily="2" charset="-122"/>
              </a:rPr>
              <a:t>return 0;  // </a:t>
            </a:r>
            <a:r>
              <a:rPr lang="zh-CN" altLang="en-US" sz="1200" b="1" dirty="0">
                <a:latin typeface="华文中宋" panose="02010600040101010101" pitchFamily="2" charset="-122"/>
                <a:ea typeface="华文中宋" panose="02010600040101010101" pitchFamily="2" charset="-122"/>
              </a:rPr>
              <a:t>程序正常结束</a:t>
            </a:r>
            <a:endParaRPr lang="zh-CN" altLang="en-US" sz="1200" b="1" dirty="0">
              <a:latin typeface="华文中宋" panose="02010600040101010101" pitchFamily="2" charset="-122"/>
              <a:ea typeface="华文中宋" panose="02010600040101010101" pitchFamily="2" charset="-122"/>
            </a:endParaRPr>
          </a:p>
          <a:p>
            <a:r>
              <a:rPr lang="en-US" altLang="zh-CN" sz="1200" b="1" dirty="0">
                <a:latin typeface="华文中宋" panose="02010600040101010101" pitchFamily="2" charset="-122"/>
                <a:ea typeface="华文中宋" panose="02010600040101010101" pitchFamily="2" charset="-122"/>
              </a:rPr>
              <a:t>}</a:t>
            </a:r>
            <a:endParaRPr lang="zh-CN" altLang="en-US" sz="1200" b="1" dirty="0">
              <a:latin typeface="华文中宋" panose="02010600040101010101" pitchFamily="2" charset="-122"/>
              <a:ea typeface="华文中宋" panose="0201060004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953752" y="1417357"/>
            <a:ext cx="6734175" cy="787780"/>
          </a:xfrm>
          <a:prstGeom prst="rect">
            <a:avLst/>
          </a:prstGeom>
        </p:spPr>
        <p:txBody>
          <a:bodyPr vert="horz" wrap="square" lIns="123825" tIns="123825" rIns="57150" bIns="123825" rtlCol="0" anchor="t" anchorCtr="0">
            <a:spAutoFit/>
          </a:bodyPr>
          <a:lstStyle/>
          <a:p>
            <a:pPr>
              <a:lnSpc>
                <a:spcPct val="174000"/>
              </a:lnSpc>
            </a:pPr>
            <a:r>
              <a:rPr lang="zh-CN" altLang="en-US" sz="232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如何权衡</a:t>
            </a:r>
            <a:endParaRPr lang="en-US" sz="232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3" name="TextBox 3"/>
          <p:cNvSpPr txBox="1"/>
          <p:nvPr/>
        </p:nvSpPr>
        <p:spPr>
          <a:xfrm>
            <a:off x="937742" y="2269678"/>
            <a:ext cx="5818773" cy="2965555"/>
          </a:xfrm>
          <a:prstGeom prst="rect">
            <a:avLst/>
          </a:prstGeom>
        </p:spPr>
        <p:txBody>
          <a:bodyPr vert="horz" wrap="square" lIns="123825" tIns="123825" rIns="57150" bIns="123825" rtlCol="0" anchor="t" anchorCtr="0">
            <a:spAutoFit/>
          </a:bodyPr>
          <a:lstStyle/>
          <a:p>
            <a:pPr>
              <a:lnSpc>
                <a:spcPct val="150000"/>
              </a:lnSpc>
            </a:pPr>
            <a:r>
              <a:rPr lang="en-US" altLang="zh-CN" sz="20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sz="20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在开发效率和易用性方面具有显著优势。</a:t>
            </a:r>
            <a:r>
              <a:rPr lang="en-US" altLang="zh-CN" sz="20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sz="20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的简洁和易读性使得开发过程更为快速和愉快，同时其丰富的库和框架支持也使得开发复杂的系统和应用程序变得更为容易。因此，在选择使用</a:t>
            </a:r>
            <a:r>
              <a:rPr lang="en-US" altLang="zh-CN" sz="20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sz="20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或其他语言时，需要根据具体的应用场景和需求来权衡。</a:t>
            </a:r>
            <a:endParaRPr lang="zh-CN" altLang="en-US" sz="2000"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6" name="AutoShape 6"/>
          <p:cNvSpPr/>
          <p:nvPr/>
        </p:nvSpPr>
        <p:spPr>
          <a:xfrm>
            <a:off x="884406" y="5955116"/>
            <a:ext cx="701468" cy="122998"/>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7" name="AutoShape 7"/>
          <p:cNvSpPr/>
          <p:nvPr/>
        </p:nvSpPr>
        <p:spPr>
          <a:xfrm>
            <a:off x="831494" y="5955116"/>
            <a:ext cx="122998" cy="122998"/>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1514246" y="5955116"/>
            <a:ext cx="122998" cy="122998"/>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cxnSp>
        <p:nvCxnSpPr>
          <p:cNvPr id="9" name="Connector 9"/>
          <p:cNvCxnSpPr/>
          <p:nvPr/>
        </p:nvCxnSpPr>
        <p:spPr>
          <a:xfrm>
            <a:off x="1585874" y="6029346"/>
            <a:ext cx="6181975" cy="0"/>
          </a:xfrm>
          <a:prstGeom prst="line">
            <a:avLst/>
          </a:prstGeom>
          <a:ln w="14288">
            <a:solidFill>
              <a:schemeClr val="accent1"/>
            </a:solidFill>
            <a:prstDash val="dash"/>
          </a:ln>
        </p:spPr>
        <p:style>
          <a:lnRef idx="0">
            <a:schemeClr val="accent1"/>
          </a:lnRef>
          <a:fillRef idx="1">
            <a:schemeClr val="accent1"/>
          </a:fillRef>
          <a:effectRef idx="0">
            <a:schemeClr val="accent1"/>
          </a:effectRef>
          <a:fontRef idx="minor">
            <a:schemeClr val="lt1"/>
          </a:fontRef>
        </p:style>
      </p:cxnSp>
      <p:pic>
        <p:nvPicPr>
          <p:cNvPr id="10" name="Picture 10"/>
          <p:cNvPicPr>
            <a:picLocks noChangeAspect="1"/>
          </p:cNvPicPr>
          <p:nvPr/>
        </p:nvPicPr>
        <p:blipFill>
          <a:blip r:embed="rId2">
            <a:alphaModFix amt="70000"/>
          </a:blip>
          <a:srcRect l="21875" r="21875"/>
          <a:stretch>
            <a:fillRect/>
          </a:stretch>
        </p:blipFill>
        <p:spPr>
          <a:xfrm>
            <a:off x="7803289" y="1299241"/>
            <a:ext cx="3679824" cy="4906431"/>
          </a:xfrm>
          <a:prstGeom prst="rect">
            <a:avLst/>
          </a:prstGeom>
        </p:spPr>
      </p:pic>
      <p:grpSp>
        <p:nvGrpSpPr>
          <p:cNvPr id="15" name="Group 15"/>
          <p:cNvGrpSpPr/>
          <p:nvPr/>
        </p:nvGrpSpPr>
        <p:grpSpPr>
          <a:xfrm>
            <a:off x="454963" y="93878"/>
            <a:ext cx="10641129" cy="826188"/>
            <a:chOff x="454963" y="93878"/>
            <a:chExt cx="10641129" cy="826188"/>
          </a:xfrm>
        </p:grpSpPr>
        <p:sp>
          <p:nvSpPr>
            <p:cNvPr id="16" name="AutoShape 16"/>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6" name="TextBox 36"/>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a:lnSpc>
                  <a:spcPct val="140000"/>
                </a:lnSpc>
              </a:pPr>
              <a:r>
                <a:rPr lang="en-US" altLang="zh-CN"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与其他编程语言的比较</a:t>
              </a:r>
              <a:endParaRPr lang="zh-CN" alt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365248" y="1093216"/>
            <a:ext cx="7405389" cy="1138956"/>
            <a:chOff x="1365248" y="1093216"/>
            <a:chExt cx="7405389" cy="1138956"/>
          </a:xfrm>
        </p:grpSpPr>
        <p:sp>
          <p:nvSpPr>
            <p:cNvPr id="3" name="TextBox 3"/>
            <p:cNvSpPr txBox="1"/>
            <p:nvPr/>
          </p:nvSpPr>
          <p:spPr>
            <a:xfrm>
              <a:off x="1365248" y="1093216"/>
              <a:ext cx="7405389" cy="1138956"/>
            </a:xfrm>
            <a:prstGeom prst="rect">
              <a:avLst/>
            </a:prstGeom>
          </p:spPr>
          <p:txBody>
            <a:bodyPr wrap="square" lIns="66008" tIns="33052" rIns="66008" bIns="33052" rtlCol="0" anchor="ctr" anchorCtr="0">
              <a:noAutofit/>
            </a:bodyPr>
            <a:lstStyle/>
            <a:p>
              <a:pPr>
                <a:lnSpc>
                  <a:spcPct val="80000"/>
                </a:lnSpc>
              </a:pPr>
              <a:r>
                <a:rPr lang="en-US" sz="8400" b="1" dirty="0">
                  <a:solidFill>
                    <a:schemeClr val="accent1">
                      <a:alpha val="100000"/>
                    </a:schemeClr>
                  </a:solidFill>
                  <a:latin typeface="宋体" panose="02010600030101010101" pitchFamily="2" charset="-122"/>
                  <a:ea typeface="宋体" panose="02010600030101010101" pitchFamily="2" charset="-122"/>
                  <a:cs typeface="宋体" panose="02010600030101010101" pitchFamily="2" charset="-122"/>
                </a:rPr>
                <a:t>04</a:t>
              </a:r>
              <a:endParaRPr lang="en-US" sz="8400" b="1" dirty="0">
                <a:solidFill>
                  <a:schemeClr val="accent1">
                    <a:alpha val="100000"/>
                  </a:schemeClr>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4" name="TextBox 4"/>
          <p:cNvSpPr txBox="1"/>
          <p:nvPr/>
        </p:nvSpPr>
        <p:spPr>
          <a:xfrm>
            <a:off x="997301" y="2213122"/>
            <a:ext cx="5863918" cy="1004699"/>
          </a:xfrm>
          <a:prstGeom prst="rect">
            <a:avLst/>
          </a:prstGeom>
        </p:spPr>
        <p:txBody>
          <a:bodyPr vert="horz" wrap="square" lIns="91440" tIns="45720" rIns="91440" bIns="45720" rtlCol="0" anchor="t" anchorCtr="0">
            <a:spAutoFit/>
          </a:bodyPr>
          <a:lstStyle/>
          <a:p>
            <a:pPr>
              <a:lnSpc>
                <a:spcPct val="120000"/>
              </a:lnSpc>
              <a:spcBef>
                <a:spcPts val="375"/>
              </a:spcBef>
            </a:pPr>
            <a:r>
              <a:rPr lang="zh-CN" altLang="en-US" sz="5400" b="1"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互动环节</a:t>
            </a:r>
            <a:endParaRPr lang="zh-CN" altLang="en-US" sz="5400" b="1"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Freeform 2"/>
          <p:cNvSpPr/>
          <p:nvPr/>
        </p:nvSpPr>
        <p:spPr>
          <a:xfrm>
            <a:off x="4073227" y="1168478"/>
            <a:ext cx="455409" cy="206922"/>
          </a:xfrm>
          <a:custGeom>
            <a:avLst/>
            <a:gdLst/>
            <a:ahLst/>
            <a:cxnLst/>
            <a:rect l="l" t="t" r="r" b="b"/>
            <a:pathLst>
              <a:path w="1905000" h="1905000">
                <a:moveTo>
                  <a:pt x="0" y="0"/>
                </a:moveTo>
                <a:lnTo>
                  <a:pt x="1428750" y="0"/>
                </a:lnTo>
                <a:lnTo>
                  <a:pt x="1905000" y="1905000"/>
                </a:lnTo>
                <a:lnTo>
                  <a:pt x="476250" y="1905000"/>
                </a:lnTo>
                <a:lnTo>
                  <a:pt x="0" y="0"/>
                </a:lnTo>
                <a:close/>
              </a:path>
            </a:pathLst>
          </a:custGeom>
          <a:solidFill>
            <a:schemeClr val="accent2">
              <a:lumMod val="75000"/>
              <a:alpha val="50000"/>
            </a:schemeClr>
          </a:solidFill>
        </p:spPr>
        <p:style>
          <a:lnRef idx="0">
            <a:schemeClr val="accent2"/>
          </a:lnRef>
          <a:fillRef idx="1">
            <a:schemeClr val="accent2"/>
          </a:fillRef>
          <a:effectRef idx="0">
            <a:schemeClr val="accent2"/>
          </a:effectRef>
          <a:fontRef idx="minor">
            <a:schemeClr val="lt1"/>
          </a:fontRef>
        </p:style>
      </p:sp>
      <p:sp>
        <p:nvSpPr>
          <p:cNvPr id="3" name="AutoShape 3"/>
          <p:cNvSpPr/>
          <p:nvPr/>
        </p:nvSpPr>
        <p:spPr>
          <a:xfrm>
            <a:off x="520443" y="1375399"/>
            <a:ext cx="11247191" cy="4699510"/>
          </a:xfrm>
          <a:prstGeom prst="rect">
            <a:avLst/>
          </a:prstGeom>
          <a:solidFill>
            <a:schemeClr val="accent2">
              <a:alpha val="80000"/>
            </a:schemeClr>
          </a:solidFill>
        </p:spPr>
        <p:style>
          <a:lnRef idx="0">
            <a:schemeClr val="accent2"/>
          </a:lnRef>
          <a:fillRef idx="1">
            <a:schemeClr val="accent2"/>
          </a:fillRef>
          <a:effectRef idx="0">
            <a:schemeClr val="accent2"/>
          </a:effectRef>
          <a:fontRef idx="minor">
            <a:schemeClr val="lt1"/>
          </a:fontRef>
        </p:style>
      </p:sp>
      <p:pic>
        <p:nvPicPr>
          <p:cNvPr id="4" name="Picture 4"/>
          <p:cNvPicPr>
            <a:picLocks noChangeAspect="1"/>
          </p:cNvPicPr>
          <p:nvPr/>
        </p:nvPicPr>
        <p:blipFill rotWithShape="1">
          <a:blip r:embed="rId2">
            <a:extLst>
              <a:ext uri="{28A0092B-C50C-407E-A947-70E740481C1C}">
                <a14:useLocalDpi xmlns:a14="http://schemas.microsoft.com/office/drawing/2010/main" val="0"/>
              </a:ext>
            </a:extLst>
          </a:blip>
          <a:srcRect l="5924" r="5950"/>
          <a:stretch>
            <a:fillRect/>
          </a:stretch>
        </p:blipFill>
        <p:spPr>
          <a:xfrm>
            <a:off x="740688" y="1168478"/>
            <a:ext cx="3679824" cy="4906431"/>
          </a:xfrm>
          <a:prstGeom prst="parallelogram">
            <a:avLst/>
          </a:prstGeom>
        </p:spPr>
      </p:pic>
      <p:sp>
        <p:nvSpPr>
          <p:cNvPr id="5" name="AutoShape 5"/>
          <p:cNvSpPr/>
          <p:nvPr/>
        </p:nvSpPr>
        <p:spPr>
          <a:xfrm>
            <a:off x="2499430" y="6236295"/>
            <a:ext cx="9220165" cy="67345"/>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6" name="AutoShape 6"/>
          <p:cNvSpPr/>
          <p:nvPr/>
        </p:nvSpPr>
        <p:spPr>
          <a:xfrm>
            <a:off x="483810" y="6236295"/>
            <a:ext cx="740059" cy="67345"/>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7" name="AutoShape 7"/>
          <p:cNvSpPr/>
          <p:nvPr/>
        </p:nvSpPr>
        <p:spPr>
          <a:xfrm>
            <a:off x="1375876" y="6200641"/>
            <a:ext cx="158719" cy="158719"/>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1607200" y="6207253"/>
            <a:ext cx="147382" cy="147382"/>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9" name="AutoShape 9"/>
          <p:cNvSpPr/>
          <p:nvPr/>
        </p:nvSpPr>
        <p:spPr>
          <a:xfrm>
            <a:off x="1827186" y="6213864"/>
            <a:ext cx="136045" cy="136045"/>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0" name="AutoShape 10"/>
          <p:cNvSpPr/>
          <p:nvPr/>
        </p:nvSpPr>
        <p:spPr>
          <a:xfrm>
            <a:off x="2027323" y="6220476"/>
            <a:ext cx="124708" cy="12470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2224635" y="6214895"/>
            <a:ext cx="113371" cy="113371"/>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2" name="TextBox 12"/>
          <p:cNvSpPr txBox="1"/>
          <p:nvPr/>
        </p:nvSpPr>
        <p:spPr>
          <a:xfrm>
            <a:off x="4731945" y="1375400"/>
            <a:ext cx="6467541" cy="696537"/>
          </a:xfrm>
          <a:prstGeom prst="rect">
            <a:avLst/>
          </a:prstGeom>
        </p:spPr>
        <p:txBody>
          <a:bodyPr vert="horz" wrap="square" lIns="123825" tIns="123825" rIns="57150" bIns="123825" rtlCol="0" anchor="t" anchorCtr="0">
            <a:spAutoFit/>
          </a:bodyPr>
          <a:lstStyle/>
          <a:p>
            <a:pPr>
              <a:lnSpc>
                <a:spcPct val="140000"/>
              </a:lnSpc>
            </a:pPr>
            <a:r>
              <a:rPr lang="zh-CN" altLang="en-US" sz="2325"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动手设计</a:t>
            </a:r>
            <a:endParaRPr lang="en-US" sz="2325" b="1"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13" name="TextBox 13"/>
          <p:cNvSpPr txBox="1"/>
          <p:nvPr/>
        </p:nvSpPr>
        <p:spPr>
          <a:xfrm>
            <a:off x="4735644" y="1937815"/>
            <a:ext cx="6940085" cy="1863011"/>
          </a:xfrm>
          <a:prstGeom prst="rect">
            <a:avLst/>
          </a:prstGeom>
        </p:spPr>
        <p:txBody>
          <a:bodyPr vert="horz" wrap="square" lIns="123825" tIns="123825" rIns="57150" bIns="123825" rtlCol="0" anchor="t" anchorCtr="0">
            <a:spAutoFit/>
          </a:bodyPr>
          <a:lstStyle/>
          <a:p>
            <a:pPr>
              <a:lnSpc>
                <a:spcPct val="150000"/>
              </a:lnSpc>
            </a:pPr>
            <a:r>
              <a:rPr lang="zh-CN" altLang="en-US"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欢迎小朋友们！</a:t>
            </a:r>
            <a:endParaRPr lang="zh-CN" altLang="en-US"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p>
            <a:pPr>
              <a:lnSpc>
                <a:spcPct val="150000"/>
              </a:lnSpc>
            </a:pPr>
            <a:r>
              <a:rPr lang="zh-CN" altLang="en-US"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今天我们要一起设计一个简单的</a:t>
            </a:r>
            <a:r>
              <a:rPr lang="en-US" altLang="zh-CN"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程序。</a:t>
            </a:r>
            <a:endParaRPr lang="zh-CN" altLang="en-US"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p>
            <a:pPr>
              <a:lnSpc>
                <a:spcPct val="150000"/>
              </a:lnSpc>
            </a:pPr>
            <a:r>
              <a:rPr lang="zh-CN" altLang="en-US"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我们的任务是设计一个问好的程序，当运行它时，它会向用户问好并输出一条友好的信息。</a:t>
            </a:r>
            <a:endParaRPr lang="en-US"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p:txBody>
      </p:sp>
      <p:grpSp>
        <p:nvGrpSpPr>
          <p:cNvPr id="16" name="Group 16"/>
          <p:cNvGrpSpPr/>
          <p:nvPr/>
        </p:nvGrpSpPr>
        <p:grpSpPr>
          <a:xfrm>
            <a:off x="454963" y="93878"/>
            <a:ext cx="10641129" cy="826188"/>
            <a:chOff x="454963" y="93878"/>
            <a:chExt cx="10641129" cy="826188"/>
          </a:xfrm>
        </p:grpSpPr>
        <p:sp>
          <p:nvSpPr>
            <p:cNvPr id="17" name="AutoShape 1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TextBox 37"/>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a:lnSpc>
                  <a:spcPct val="140000"/>
                </a:lnSpc>
              </a:pPr>
              <a:r>
                <a:rPr lang="zh-CN" alt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动手设计一个</a:t>
              </a:r>
              <a:r>
                <a:rPr lang="en-US" altLang="zh-CN"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小程序吧</a:t>
              </a:r>
              <a:endParaRPr 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grpSp>
      <p:sp>
        <p:nvSpPr>
          <p:cNvPr id="38" name="TextBox 12"/>
          <p:cNvSpPr txBox="1"/>
          <p:nvPr/>
        </p:nvSpPr>
        <p:spPr>
          <a:xfrm>
            <a:off x="4678965" y="3647299"/>
            <a:ext cx="7053441" cy="2194703"/>
          </a:xfrm>
          <a:prstGeom prst="rect">
            <a:avLst/>
          </a:prstGeom>
        </p:spPr>
        <p:txBody>
          <a:bodyPr vert="horz" wrap="square" lIns="123825" tIns="123825" rIns="57150" bIns="123825" rtlCol="0" anchor="t" anchorCtr="0">
            <a:spAutoFit/>
          </a:bodyPr>
          <a:lstStyle/>
          <a:p>
            <a:pPr>
              <a:lnSpc>
                <a:spcPct val="140000"/>
              </a:lnSpc>
            </a:pPr>
            <a:endParaRPr lang="en-US" altLang="zh-CN" sz="12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p>
            <a:pPr>
              <a:lnSpc>
                <a:spcPct val="140000"/>
              </a:lnSpc>
            </a:pPr>
            <a:r>
              <a:rPr lang="zh-CN" altLang="en-US"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如：</a:t>
            </a:r>
            <a:r>
              <a:rPr lang="en-US" altLang="zh-CN"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print("</a:t>
            </a:r>
            <a:r>
              <a:rPr lang="zh-CN" altLang="en-US"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你好！😊</a:t>
            </a:r>
            <a:r>
              <a:rPr lang="en-US" altLang="zh-CN"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a:t>
            </a:r>
            <a:endParaRPr lang="en-US" altLang="zh-CN"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p>
            <a:pPr>
              <a:lnSpc>
                <a:spcPct val="140000"/>
              </a:lnSpc>
            </a:pPr>
            <a:endParaRPr lang="zh-CN" altLang="en-US"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p>
            <a:pPr>
              <a:lnSpc>
                <a:spcPct val="140000"/>
              </a:lnSpc>
            </a:pPr>
            <a:r>
              <a:rPr lang="en-US" altLang="zh-CN"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print</a:t>
            </a:r>
            <a:r>
              <a:rPr lang="zh-CN" altLang="en-US"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是一个</a:t>
            </a:r>
            <a:r>
              <a:rPr lang="en-US" altLang="zh-CN"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Python</a:t>
            </a:r>
            <a:r>
              <a:rPr lang="zh-CN" altLang="en-US"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函数，用于输出信息到屏幕上。</a:t>
            </a:r>
            <a:endParaRPr lang="zh-CN" altLang="en-US"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p>
            <a:pPr>
              <a:lnSpc>
                <a:spcPct val="140000"/>
              </a:lnSpc>
            </a:pPr>
            <a:r>
              <a:rPr lang="zh-CN" altLang="en-US"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我们使用</a:t>
            </a:r>
            <a:r>
              <a:rPr lang="en-US" altLang="zh-CN"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a:t>
            </a:r>
            <a:r>
              <a:rPr lang="zh-CN" altLang="en-US"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你好！😊</a:t>
            </a:r>
            <a:r>
              <a:rPr lang="en-US" altLang="zh-CN"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a:t>
            </a:r>
            <a:r>
              <a:rPr lang="zh-CN" altLang="en-US"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这个字符串作为</a:t>
            </a:r>
            <a:r>
              <a:rPr lang="en-US" altLang="zh-CN"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print</a:t>
            </a:r>
            <a:r>
              <a:rPr lang="zh-CN" altLang="en-US"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函数的参数，当运行这个程序时，这条信息就会显示在屏幕上。</a:t>
            </a:r>
            <a:endParaRPr lang="en-US" sz="1600" b="1"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09600" y="2286000"/>
            <a:ext cx="5943600" cy="1019125"/>
          </a:xfrm>
          <a:prstGeom prst="rect">
            <a:avLst/>
          </a:prstGeom>
        </p:spPr>
        <p:txBody>
          <a:bodyPr vert="horz" wrap="square" lIns="114300" tIns="57150" rIns="114300" bIns="57150" rtlCol="0" anchor="t" anchorCtr="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5400" b="1" dirty="0">
                <a:solidFill>
                  <a:srgbClr val="000000">
                    <a:lumMod val="75000"/>
                    <a:lumOff val="25000"/>
                  </a:srgbClr>
                </a:solidFill>
                <a:latin typeface="宋体" panose="02010600030101010101" pitchFamily="2" charset="-122"/>
                <a:ea typeface="汉仪夏日体W" panose="00020600040101010101" pitchFamily="18" charset="-122"/>
                <a:cs typeface="宋体" panose="02010600030101010101" pitchFamily="2" charset="-122"/>
              </a:rPr>
              <a:t>课堂结束</a:t>
            </a:r>
            <a:endParaRPr kumimoji="0" lang="en-US" sz="495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365248" y="1093216"/>
            <a:ext cx="7405389" cy="1138956"/>
            <a:chOff x="1365248" y="1093216"/>
            <a:chExt cx="7405389" cy="1138956"/>
          </a:xfrm>
        </p:grpSpPr>
        <p:sp>
          <p:nvSpPr>
            <p:cNvPr id="3" name="TextBox 3"/>
            <p:cNvSpPr txBox="1"/>
            <p:nvPr/>
          </p:nvSpPr>
          <p:spPr>
            <a:xfrm>
              <a:off x="1365248" y="1093216"/>
              <a:ext cx="7405389" cy="1138956"/>
            </a:xfrm>
            <a:prstGeom prst="rect">
              <a:avLst/>
            </a:prstGeom>
          </p:spPr>
          <p:txBody>
            <a:bodyPr wrap="square" lIns="66008" tIns="33052" rIns="66008" bIns="33052" rtlCol="0" anchor="ctr" anchorCtr="0">
              <a:noAutofit/>
            </a:bodyPr>
            <a:lstStyle/>
            <a:p>
              <a:pPr>
                <a:lnSpc>
                  <a:spcPct val="80000"/>
                </a:lnSpc>
              </a:pPr>
              <a:r>
                <a:rPr lang="en-US" sz="8400" b="1">
                  <a:solidFill>
                    <a:schemeClr val="accent1">
                      <a:alpha val="100000"/>
                    </a:schemeClr>
                  </a:solidFill>
                  <a:latin typeface="宋体" panose="02010600030101010101" pitchFamily="2" charset="-122"/>
                  <a:ea typeface="宋体" panose="02010600030101010101" pitchFamily="2" charset="-122"/>
                  <a:cs typeface="宋体" panose="02010600030101010101" pitchFamily="2" charset="-122"/>
                </a:rPr>
                <a:t>01</a:t>
              </a:r>
              <a:endParaRPr lang="en-US" sz="8400" b="1">
                <a:solidFill>
                  <a:schemeClr val="accent1">
                    <a:alpha val="100000"/>
                  </a:schemeClr>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4" name="TextBox 4"/>
          <p:cNvSpPr txBox="1"/>
          <p:nvPr/>
        </p:nvSpPr>
        <p:spPr>
          <a:xfrm>
            <a:off x="997301" y="2213122"/>
            <a:ext cx="5863918" cy="1004699"/>
          </a:xfrm>
          <a:prstGeom prst="rect">
            <a:avLst/>
          </a:prstGeom>
        </p:spPr>
        <p:txBody>
          <a:bodyPr vert="horz" wrap="square" lIns="91440" tIns="45720" rIns="91440" bIns="45720" rtlCol="0" anchor="t" anchorCtr="0">
            <a:spAutoFit/>
          </a:bodyPr>
          <a:lstStyle/>
          <a:p>
            <a:pPr>
              <a:lnSpc>
                <a:spcPct val="120000"/>
              </a:lnSpc>
              <a:spcBef>
                <a:spcPts val="375"/>
              </a:spcBef>
            </a:pPr>
            <a:r>
              <a:rPr lang="en-US" sz="5400" b="1"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python时间机器</a:t>
            </a:r>
            <a:endParaRPr lang="en-US" sz="5400" b="1"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cxnSp>
        <p:nvCxnSpPr>
          <p:cNvPr id="2" name="Connector 2"/>
          <p:cNvCxnSpPr/>
          <p:nvPr/>
        </p:nvCxnSpPr>
        <p:spPr>
          <a:xfrm>
            <a:off x="916780" y="4201877"/>
            <a:ext cx="10213108" cy="0"/>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id="3" name="AutoShape 3"/>
          <p:cNvSpPr/>
          <p:nvPr/>
        </p:nvSpPr>
        <p:spPr>
          <a:xfrm>
            <a:off x="2187305" y="3956762"/>
            <a:ext cx="490229" cy="490229"/>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 name="Freeform 4"/>
          <p:cNvSpPr/>
          <p:nvPr/>
        </p:nvSpPr>
        <p:spPr>
          <a:xfrm>
            <a:off x="2285351" y="4054808"/>
            <a:ext cx="294138" cy="294138"/>
          </a:xfrm>
          <a:custGeom>
            <a:avLst/>
            <a:gdLst/>
            <a:ahLst/>
            <a:cxnLst/>
            <a:rect l="l" t="t" r="r" b="b"/>
            <a:pathLst>
              <a:path w="304800" h="304800">
                <a:moveTo>
                  <a:pt x="152400" y="0"/>
                </a:moveTo>
                <a:cubicBezTo>
                  <a:pt x="68237" y="0"/>
                  <a:pt x="0" y="68237"/>
                  <a:pt x="0" y="152400"/>
                </a:cubicBezTo>
                <a:cubicBezTo>
                  <a:pt x="0" y="236563"/>
                  <a:pt x="68237" y="304800"/>
                  <a:pt x="152400" y="304800"/>
                </a:cubicBezTo>
                <a:cubicBezTo>
                  <a:pt x="236563" y="304800"/>
                  <a:pt x="304800" y="236563"/>
                  <a:pt x="304800" y="152400"/>
                </a:cubicBezTo>
                <a:cubicBezTo>
                  <a:pt x="304800" y="68237"/>
                  <a:pt x="236563" y="0"/>
                  <a:pt x="152400" y="0"/>
                </a:cubicBezTo>
                <a:close/>
                <a:moveTo>
                  <a:pt x="128778" y="222723"/>
                </a:moveTo>
                <a:lnTo>
                  <a:pt x="58655" y="152591"/>
                </a:lnTo>
                <a:lnTo>
                  <a:pt x="85592" y="125654"/>
                </a:lnTo>
                <a:lnTo>
                  <a:pt x="128768" y="168850"/>
                </a:lnTo>
                <a:lnTo>
                  <a:pt x="220370" y="77248"/>
                </a:lnTo>
                <a:lnTo>
                  <a:pt x="247307" y="104184"/>
                </a:lnTo>
                <a:lnTo>
                  <a:pt x="128778" y="222723"/>
                </a:lnTo>
                <a:close/>
              </a:path>
            </a:pathLst>
          </a:custGeom>
          <a:solidFill>
            <a:srgbClr val="FFFFFF">
              <a:alpha val="100000"/>
            </a:srgbClr>
          </a:solidFill>
        </p:spPr>
      </p:sp>
      <p:sp>
        <p:nvSpPr>
          <p:cNvPr id="5" name="AutoShape 5"/>
          <p:cNvSpPr/>
          <p:nvPr/>
        </p:nvSpPr>
        <p:spPr>
          <a:xfrm>
            <a:off x="5778219" y="3956762"/>
            <a:ext cx="490229" cy="490229"/>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6" name="TextBox 6"/>
          <p:cNvSpPr txBox="1"/>
          <p:nvPr/>
        </p:nvSpPr>
        <p:spPr>
          <a:xfrm>
            <a:off x="7914442" y="4446991"/>
            <a:ext cx="3486590" cy="1294130"/>
          </a:xfrm>
          <a:prstGeom prst="rect">
            <a:avLst/>
          </a:prstGeom>
        </p:spPr>
        <p:txBody>
          <a:bodyPr vert="horz" wrap="square" lIns="114300" tIns="57150" rIns="114300" bIns="57150" rtlCol="0" anchor="t" anchorCtr="0">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学习Python还可以帮助你们培养解决问题的能力</a:t>
            </a:r>
            <a:r>
              <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，增强你面对数学、逻辑问题的底气</a:t>
            </a:r>
            <a:r>
              <a:rPr kumimoji="0" lang="en-US" altLang="zh-CN"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a:t>
            </a:r>
            <a:r>
              <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还有能够更理性</a:t>
            </a:r>
            <a:r>
              <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地面对</a:t>
            </a:r>
            <a:r>
              <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自己！</a:t>
            </a:r>
            <a:endPar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7" name="AutoShape 7"/>
          <p:cNvSpPr/>
          <p:nvPr/>
        </p:nvSpPr>
        <p:spPr>
          <a:xfrm>
            <a:off x="9371589" y="3956762"/>
            <a:ext cx="490229" cy="490229"/>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Freeform 8"/>
          <p:cNvSpPr/>
          <p:nvPr/>
        </p:nvSpPr>
        <p:spPr>
          <a:xfrm>
            <a:off x="5847668" y="4026211"/>
            <a:ext cx="351331" cy="351331"/>
          </a:xfrm>
          <a:custGeom>
            <a:avLst/>
            <a:gdLst/>
            <a:ahLst/>
            <a:cxnLst/>
            <a:rect l="l" t="t" r="r" b="b"/>
            <a:pathLst>
              <a:path w="304800" h="304800">
                <a:moveTo>
                  <a:pt x="147180" y="28632"/>
                </a:moveTo>
                <a:lnTo>
                  <a:pt x="19907" y="83468"/>
                </a:lnTo>
                <a:lnTo>
                  <a:pt x="147304" y="137874"/>
                </a:lnTo>
                <a:lnTo>
                  <a:pt x="276015" y="83344"/>
                </a:lnTo>
                <a:lnTo>
                  <a:pt x="147180" y="28632"/>
                </a:lnTo>
                <a:close/>
                <a:moveTo>
                  <a:pt x="152400" y="144723"/>
                </a:moveTo>
                <a:lnTo>
                  <a:pt x="152400" y="276168"/>
                </a:lnTo>
                <a:lnTo>
                  <a:pt x="276177" y="217408"/>
                </a:lnTo>
                <a:lnTo>
                  <a:pt x="276177" y="92145"/>
                </a:lnTo>
                <a:lnTo>
                  <a:pt x="152400" y="144723"/>
                </a:lnTo>
                <a:close/>
                <a:moveTo>
                  <a:pt x="19098" y="217408"/>
                </a:moveTo>
                <a:lnTo>
                  <a:pt x="143294" y="276168"/>
                </a:lnTo>
                <a:lnTo>
                  <a:pt x="143294" y="144723"/>
                </a:lnTo>
                <a:lnTo>
                  <a:pt x="19098" y="92145"/>
                </a:lnTo>
                <a:lnTo>
                  <a:pt x="19098" y="217408"/>
                </a:lnTo>
                <a:close/>
              </a:path>
            </a:pathLst>
          </a:custGeom>
          <a:solidFill>
            <a:srgbClr val="FFFFFF">
              <a:alpha val="100000"/>
            </a:srgbClr>
          </a:solidFill>
        </p:spPr>
      </p:sp>
      <p:sp>
        <p:nvSpPr>
          <p:cNvPr id="9" name="Freeform 9"/>
          <p:cNvSpPr/>
          <p:nvPr/>
        </p:nvSpPr>
        <p:spPr>
          <a:xfrm>
            <a:off x="9469635" y="4054808"/>
            <a:ext cx="294138" cy="294138"/>
          </a:xfrm>
          <a:custGeom>
            <a:avLst/>
            <a:gdLst/>
            <a:ahLst/>
            <a:cxnLst/>
            <a:rect l="l" t="t" r="r" b="b"/>
            <a:pathLst>
              <a:path w="304800" h="304800">
                <a:moveTo>
                  <a:pt x="304800" y="171155"/>
                </a:moveTo>
                <a:lnTo>
                  <a:pt x="304800" y="133055"/>
                </a:lnTo>
                <a:lnTo>
                  <a:pt x="259261" y="114081"/>
                </a:lnTo>
                <a:cubicBezTo>
                  <a:pt x="257994" y="110509"/>
                  <a:pt x="256661" y="107051"/>
                  <a:pt x="255022" y="103661"/>
                </a:cubicBezTo>
                <a:lnTo>
                  <a:pt x="273406" y="57893"/>
                </a:lnTo>
                <a:lnTo>
                  <a:pt x="246459" y="30956"/>
                </a:lnTo>
                <a:lnTo>
                  <a:pt x="201101" y="49635"/>
                </a:lnTo>
                <a:cubicBezTo>
                  <a:pt x="197644" y="47958"/>
                  <a:pt x="194110" y="46549"/>
                  <a:pt x="190462" y="45244"/>
                </a:cubicBezTo>
                <a:lnTo>
                  <a:pt x="171155" y="0"/>
                </a:lnTo>
                <a:lnTo>
                  <a:pt x="133055" y="0"/>
                </a:lnTo>
                <a:lnTo>
                  <a:pt x="114224" y="45091"/>
                </a:lnTo>
                <a:cubicBezTo>
                  <a:pt x="110433" y="46434"/>
                  <a:pt x="106785" y="47844"/>
                  <a:pt x="103175" y="49559"/>
                </a:cubicBezTo>
                <a:lnTo>
                  <a:pt x="57893" y="31366"/>
                </a:lnTo>
                <a:lnTo>
                  <a:pt x="30956" y="58303"/>
                </a:lnTo>
                <a:lnTo>
                  <a:pt x="49416" y="103175"/>
                </a:lnTo>
                <a:cubicBezTo>
                  <a:pt x="47625" y="106861"/>
                  <a:pt x="46177" y="110614"/>
                  <a:pt x="44796" y="114491"/>
                </a:cubicBezTo>
                <a:lnTo>
                  <a:pt x="0" y="133645"/>
                </a:lnTo>
                <a:lnTo>
                  <a:pt x="0" y="171745"/>
                </a:lnTo>
                <a:lnTo>
                  <a:pt x="44834" y="190424"/>
                </a:lnTo>
                <a:cubicBezTo>
                  <a:pt x="46215" y="194291"/>
                  <a:pt x="47701" y="198053"/>
                  <a:pt x="49482" y="201740"/>
                </a:cubicBezTo>
                <a:lnTo>
                  <a:pt x="31366" y="246907"/>
                </a:lnTo>
                <a:lnTo>
                  <a:pt x="58303" y="273844"/>
                </a:lnTo>
                <a:lnTo>
                  <a:pt x="103289" y="255318"/>
                </a:lnTo>
                <a:cubicBezTo>
                  <a:pt x="106899" y="257032"/>
                  <a:pt x="110585" y="258404"/>
                  <a:pt x="114376" y="259709"/>
                </a:cubicBezTo>
                <a:lnTo>
                  <a:pt x="133645" y="304800"/>
                </a:lnTo>
                <a:lnTo>
                  <a:pt x="171745" y="304800"/>
                </a:lnTo>
                <a:lnTo>
                  <a:pt x="190605" y="259480"/>
                </a:lnTo>
                <a:cubicBezTo>
                  <a:pt x="194215" y="258137"/>
                  <a:pt x="197787" y="256727"/>
                  <a:pt x="201206" y="255089"/>
                </a:cubicBezTo>
                <a:lnTo>
                  <a:pt x="246898" y="273396"/>
                </a:lnTo>
                <a:lnTo>
                  <a:pt x="273834" y="246459"/>
                </a:lnTo>
                <a:lnTo>
                  <a:pt x="255079" y="200997"/>
                </a:lnTo>
                <a:cubicBezTo>
                  <a:pt x="256680" y="197577"/>
                  <a:pt x="257985" y="194110"/>
                  <a:pt x="259251" y="190576"/>
                </a:cubicBezTo>
                <a:lnTo>
                  <a:pt x="304800" y="171155"/>
                </a:lnTo>
                <a:close/>
                <a:moveTo>
                  <a:pt x="152105" y="209550"/>
                </a:moveTo>
                <a:cubicBezTo>
                  <a:pt x="120558" y="209550"/>
                  <a:pt x="94955" y="183947"/>
                  <a:pt x="94955" y="152400"/>
                </a:cubicBezTo>
                <a:cubicBezTo>
                  <a:pt x="94955" y="120853"/>
                  <a:pt x="120558" y="95250"/>
                  <a:pt x="152105" y="95250"/>
                </a:cubicBezTo>
                <a:cubicBezTo>
                  <a:pt x="183652" y="95250"/>
                  <a:pt x="209255" y="120853"/>
                  <a:pt x="209255" y="152400"/>
                </a:cubicBezTo>
                <a:cubicBezTo>
                  <a:pt x="209255" y="183947"/>
                  <a:pt x="183652" y="209550"/>
                  <a:pt x="152105" y="209550"/>
                </a:cubicBezTo>
                <a:close/>
              </a:path>
            </a:pathLst>
          </a:custGeom>
          <a:solidFill>
            <a:srgbClr val="FFFFFF">
              <a:alpha val="100000"/>
            </a:srgbClr>
          </a:solidFill>
        </p:spPr>
      </p:sp>
      <p:sp>
        <p:nvSpPr>
          <p:cNvPr id="10" name="TextBox 10"/>
          <p:cNvSpPr txBox="1"/>
          <p:nvPr/>
        </p:nvSpPr>
        <p:spPr>
          <a:xfrm>
            <a:off x="889154" y="4458069"/>
            <a:ext cx="3486590" cy="1294130"/>
          </a:xfrm>
          <a:prstGeom prst="rect">
            <a:avLst/>
          </a:prstGeom>
        </p:spPr>
        <p:txBody>
          <a:bodyPr vert="horz" wrap="square" lIns="114300" tIns="57150" rIns="114300" bIns="57150" rtlCol="0" anchor="t" anchorCtr="0">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Python是一种超受欢迎的编程语言，广泛应用于很多领域，比如网页开发、数据分析和人工智能等。不论是科技公司还是学术研究，都离不开它。</a:t>
            </a:r>
            <a:endPar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11" name="TextBox 11"/>
          <p:cNvSpPr txBox="1"/>
          <p:nvPr/>
        </p:nvSpPr>
        <p:spPr>
          <a:xfrm>
            <a:off x="4401959" y="4510277"/>
            <a:ext cx="3486590" cy="1588770"/>
          </a:xfrm>
          <a:prstGeom prst="rect">
            <a:avLst/>
          </a:prstGeom>
        </p:spPr>
        <p:txBody>
          <a:bodyPr vert="horz" wrap="square" lIns="114300" tIns="57150" rIns="114300" bIns="57150" rtlCol="0" anchor="t" anchorCtr="0">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学习Python不仅能让你变得更聪明，还能激发你的创造力。通过编程，你可以实现各种创意，比如制作动画、画图，甚至设计自己的小游戏</a:t>
            </a:r>
            <a:r>
              <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给同学们</a:t>
            </a:r>
            <a:r>
              <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玩！</a:t>
            </a:r>
            <a:endPar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12" name="Picture 12"/>
          <p:cNvPicPr>
            <a:picLocks noChangeAspect="1"/>
          </p:cNvPicPr>
          <p:nvPr/>
        </p:nvPicPr>
        <p:blipFill>
          <a:blip r:embed="rId2"/>
          <a:srcRect l="877" r="877"/>
          <a:stretch>
            <a:fillRect/>
          </a:stretch>
        </p:blipFill>
        <p:spPr>
          <a:xfrm>
            <a:off x="734949" y="1334615"/>
            <a:ext cx="3413760" cy="2316480"/>
          </a:xfrm>
          <a:prstGeom prst="rect">
            <a:avLst/>
          </a:prstGeom>
        </p:spPr>
      </p:pic>
      <p:pic>
        <p:nvPicPr>
          <p:cNvPr id="13" name="Picture 13"/>
          <p:cNvPicPr>
            <a:picLocks noChangeAspect="1"/>
          </p:cNvPicPr>
          <p:nvPr/>
        </p:nvPicPr>
        <p:blipFill>
          <a:blip r:embed="rId3"/>
          <a:srcRect l="8553" r="8553"/>
          <a:stretch>
            <a:fillRect/>
          </a:stretch>
        </p:blipFill>
        <p:spPr>
          <a:xfrm>
            <a:off x="4316454" y="1334615"/>
            <a:ext cx="3413760" cy="2316480"/>
          </a:xfrm>
          <a:prstGeom prst="rect">
            <a:avLst/>
          </a:prstGeom>
        </p:spPr>
      </p:pic>
      <p:pic>
        <p:nvPicPr>
          <p:cNvPr id="14" name="Picture 14"/>
          <p:cNvPicPr>
            <a:picLocks noChangeAspect="1"/>
          </p:cNvPicPr>
          <p:nvPr/>
        </p:nvPicPr>
        <p:blipFill>
          <a:blip r:embed="rId4"/>
          <a:srcRect t="4762" b="4762"/>
          <a:stretch>
            <a:fillRect/>
          </a:stretch>
        </p:blipFill>
        <p:spPr>
          <a:xfrm>
            <a:off x="7897958" y="1334615"/>
            <a:ext cx="3413760" cy="2316480"/>
          </a:xfrm>
          <a:prstGeom prst="rect">
            <a:avLst/>
          </a:prstGeom>
        </p:spPr>
      </p:pic>
      <p:grpSp>
        <p:nvGrpSpPr>
          <p:cNvPr id="15" name="Group 15"/>
          <p:cNvGrpSpPr/>
          <p:nvPr/>
        </p:nvGrpSpPr>
        <p:grpSpPr>
          <a:xfrm>
            <a:off x="454963" y="93878"/>
            <a:ext cx="10641129" cy="914400"/>
            <a:chOff x="454963" y="93878"/>
            <a:chExt cx="10641129" cy="914400"/>
          </a:xfrm>
        </p:grpSpPr>
        <p:sp>
          <p:nvSpPr>
            <p:cNvPr id="16" name="AutoShape 16"/>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6" name="TextBox 36"/>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为什么要学Python？</a:t>
              </a:r>
              <a:endPar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90089" y="1514981"/>
            <a:ext cx="932011" cy="932011"/>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 name="TextBox 3"/>
          <p:cNvSpPr txBox="1"/>
          <p:nvPr/>
        </p:nvSpPr>
        <p:spPr>
          <a:xfrm>
            <a:off x="990089" y="4677159"/>
            <a:ext cx="3124711" cy="821690"/>
          </a:xfrm>
          <a:prstGeom prst="rect">
            <a:avLst/>
          </a:prstGeom>
        </p:spPr>
        <p:txBody>
          <a:bodyPr vert="horz" wrap="square" lIns="114300" tIns="57150" rIns="114300" bIns="57150" rtlCol="0" anchor="t" anchorCtr="0">
            <a:spAutoFit/>
          </a:bodyPr>
          <a:lstStyle/>
          <a:p>
            <a:pPr marL="0" marR="0" lvl="0" indent="0" algn="just" defTabSz="914400" rtl="0" eaLnBrk="1" fontAlgn="auto" latinLnBrk="0" hangingPunct="1">
              <a:lnSpc>
                <a:spcPct val="96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Python的语法</a:t>
            </a:r>
            <a:r>
              <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和形式</a:t>
            </a:r>
            <a:r>
              <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简单明了</a:t>
            </a:r>
            <a:r>
              <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，隔壁小王同学六年级都可以看得懂</a:t>
            </a:r>
            <a:r>
              <a:rPr kumimoji="0" lang="en-US" altLang="zh-CN"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a:t>
            </a:r>
            <a:r>
              <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在写</a:t>
            </a:r>
            <a:r>
              <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什么！</a:t>
            </a:r>
            <a:endPar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4" name="TextBox 4"/>
          <p:cNvSpPr txBox="1"/>
          <p:nvPr/>
        </p:nvSpPr>
        <p:spPr>
          <a:xfrm>
            <a:off x="990089" y="3829496"/>
            <a:ext cx="2409825" cy="447675"/>
          </a:xfrm>
          <a:prstGeom prst="rect">
            <a:avLst/>
          </a:prstGeom>
        </p:spPr>
        <p:txBody>
          <a:bodyPr vert="horz" wrap="square" lIns="114300" tIns="57150" rIns="114300" bIns="57150" rtlCol="0" anchor="t" anchorCtr="0">
            <a:spAutoFit/>
          </a:bodyPr>
          <a:lstStyle/>
          <a:p>
            <a:pPr marL="0" marR="0" lvl="0" indent="0" algn="l" defTabSz="914400" rtl="0" eaLnBrk="1" fontAlgn="auto" latinLnBrk="0" hangingPunct="1">
              <a:lnSpc>
                <a:spcPct val="96000"/>
              </a:lnSpc>
              <a:spcBef>
                <a:spcPts val="0"/>
              </a:spcBef>
              <a:spcAft>
                <a:spcPts val="0"/>
              </a:spcAft>
              <a:buClrTx/>
              <a:buSzTx/>
              <a:buFontTx/>
              <a:buNone/>
              <a:defRPr/>
            </a:pPr>
            <a:r>
              <a:rPr kumimoji="0" lang="en-US" sz="2025" b="1" i="0" u="none" strike="noStrike" kern="1200" cap="none" spc="0" normalizeH="0" baseline="0" noProof="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简单易学</a:t>
            </a:r>
            <a:endParaRPr kumimoji="0" lang="en-US" sz="2025" b="1" i="0" u="none" strike="noStrike" kern="1200" cap="none" spc="0" normalizeH="0" baseline="0" noProof="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cxnSp>
        <p:nvCxnSpPr>
          <p:cNvPr id="5" name="Connector 5"/>
          <p:cNvCxnSpPr/>
          <p:nvPr/>
        </p:nvCxnSpPr>
        <p:spPr>
          <a:xfrm>
            <a:off x="1095003" y="4507169"/>
            <a:ext cx="2676821" cy="0"/>
          </a:xfrm>
          <a:prstGeom prst="line">
            <a:avLst/>
          </a:prstGeom>
          <a:ln w="9525">
            <a:solidFill>
              <a:schemeClr val="accent1">
                <a:lumMod val="75000"/>
              </a:schemeClr>
            </a:solidFill>
            <a:prstDash val="solid"/>
          </a:ln>
        </p:spPr>
        <p:style>
          <a:lnRef idx="0">
            <a:schemeClr val="accent1"/>
          </a:lnRef>
          <a:fillRef idx="1">
            <a:schemeClr val="accent1"/>
          </a:fillRef>
          <a:effectRef idx="0">
            <a:schemeClr val="accent1"/>
          </a:effectRef>
          <a:fontRef idx="minor">
            <a:schemeClr val="lt1"/>
          </a:fontRef>
        </p:style>
      </p:cxnSp>
      <p:cxnSp>
        <p:nvCxnSpPr>
          <p:cNvPr id="6" name="Connector 6"/>
          <p:cNvCxnSpPr/>
          <p:nvPr/>
        </p:nvCxnSpPr>
        <p:spPr>
          <a:xfrm>
            <a:off x="3569918" y="4041523"/>
            <a:ext cx="207264" cy="0"/>
          </a:xfrm>
          <a:prstGeom prst="line">
            <a:avLst/>
          </a:prstGeom>
          <a:ln w="38100">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7" name="Freeform 7"/>
          <p:cNvSpPr/>
          <p:nvPr/>
        </p:nvSpPr>
        <p:spPr>
          <a:xfrm>
            <a:off x="3687773"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4671297" y="1454147"/>
            <a:ext cx="932011" cy="932011"/>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pic>
        <p:nvPicPr>
          <p:cNvPr id="9" name="Picture 9"/>
          <p:cNvPicPr>
            <a:picLocks noChangeAspect="1"/>
          </p:cNvPicPr>
          <p:nvPr/>
        </p:nvPicPr>
        <p:blipFill>
          <a:blip r:embed="rId2"/>
          <a:srcRect t="12500" b="12500"/>
          <a:stretch>
            <a:fillRect/>
          </a:stretch>
        </p:blipFill>
        <p:spPr>
          <a:xfrm>
            <a:off x="5039938" y="1393187"/>
            <a:ext cx="2231507" cy="2231507"/>
          </a:xfrm>
          <a:prstGeom prst="ellipse">
            <a:avLst/>
          </a:prstGeom>
        </p:spPr>
      </p:pic>
      <p:sp>
        <p:nvSpPr>
          <p:cNvPr id="10" name="TextBox 10"/>
          <p:cNvSpPr txBox="1"/>
          <p:nvPr/>
        </p:nvSpPr>
        <p:spPr>
          <a:xfrm>
            <a:off x="4671297" y="3829496"/>
            <a:ext cx="2409825" cy="447675"/>
          </a:xfrm>
          <a:prstGeom prst="rect">
            <a:avLst/>
          </a:prstGeom>
        </p:spPr>
        <p:txBody>
          <a:bodyPr vert="horz" wrap="square" lIns="114300" tIns="57150" rIns="114300" bIns="57150" rtlCol="0" anchor="t" anchorCtr="0">
            <a:spAutoFit/>
          </a:bodyPr>
          <a:lstStyle/>
          <a:p>
            <a:pPr marL="0" marR="0" lvl="0" indent="0" algn="l" defTabSz="914400" rtl="0" eaLnBrk="1" fontAlgn="auto" latinLnBrk="0" hangingPunct="1">
              <a:lnSpc>
                <a:spcPct val="96000"/>
              </a:lnSpc>
              <a:spcBef>
                <a:spcPts val="0"/>
              </a:spcBef>
              <a:spcAft>
                <a:spcPts val="0"/>
              </a:spcAft>
              <a:buClrTx/>
              <a:buSzTx/>
              <a:buFontTx/>
              <a:buNone/>
              <a:defRPr/>
            </a:pPr>
            <a:r>
              <a:rPr kumimoji="0" lang="en-US" sz="2025" b="1" i="0" u="none" strike="noStrike" kern="1200" cap="none" spc="0" normalizeH="0" baseline="0" noProof="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免费开源</a:t>
            </a:r>
            <a:endParaRPr kumimoji="0" lang="en-US" sz="2025" b="1" i="0" u="none" strike="noStrike" kern="1200" cap="none" spc="0" normalizeH="0" baseline="0" noProof="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cxnSp>
        <p:nvCxnSpPr>
          <p:cNvPr id="11" name="Connector 11"/>
          <p:cNvCxnSpPr/>
          <p:nvPr/>
        </p:nvCxnSpPr>
        <p:spPr>
          <a:xfrm>
            <a:off x="4776211" y="4446335"/>
            <a:ext cx="2676821" cy="0"/>
          </a:xfrm>
          <a:prstGeom prst="line">
            <a:avLst/>
          </a:prstGeom>
          <a:ln w="9525">
            <a:solidFill>
              <a:schemeClr val="accent2">
                <a:lumMod val="75000"/>
              </a:schemeClr>
            </a:solidFill>
            <a:prstDash val="solid"/>
          </a:ln>
        </p:spPr>
        <p:style>
          <a:lnRef idx="0">
            <a:schemeClr val="accent2"/>
          </a:lnRef>
          <a:fillRef idx="1">
            <a:schemeClr val="accent2"/>
          </a:fillRef>
          <a:effectRef idx="0">
            <a:schemeClr val="accent2"/>
          </a:effectRef>
          <a:fontRef idx="minor">
            <a:schemeClr val="lt1"/>
          </a:fontRef>
        </p:style>
      </p:cxnSp>
      <p:cxnSp>
        <p:nvCxnSpPr>
          <p:cNvPr id="12" name="Connector 12"/>
          <p:cNvCxnSpPr/>
          <p:nvPr/>
        </p:nvCxnSpPr>
        <p:spPr>
          <a:xfrm>
            <a:off x="7251125" y="4041523"/>
            <a:ext cx="207264" cy="0"/>
          </a:xfrm>
          <a:prstGeom prst="line">
            <a:avLst/>
          </a:prstGeom>
          <a:ln w="38100">
            <a:solidFill>
              <a:schemeClr val="accent2"/>
            </a:solidFill>
            <a:prstDash val="solid"/>
          </a:ln>
        </p:spPr>
        <p:style>
          <a:lnRef idx="0">
            <a:schemeClr val="accent2"/>
          </a:lnRef>
          <a:fillRef idx="1">
            <a:schemeClr val="accent2"/>
          </a:fillRef>
          <a:effectRef idx="0">
            <a:schemeClr val="accent2"/>
          </a:effectRef>
          <a:fontRef idx="minor">
            <a:schemeClr val="lt1"/>
          </a:fontRef>
        </p:style>
      </p:cxnSp>
      <p:sp>
        <p:nvSpPr>
          <p:cNvPr id="13" name="Freeform 13"/>
          <p:cNvSpPr/>
          <p:nvPr/>
        </p:nvSpPr>
        <p:spPr>
          <a:xfrm>
            <a:off x="7368981"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4" name="AutoShape 14"/>
          <p:cNvSpPr/>
          <p:nvPr/>
        </p:nvSpPr>
        <p:spPr>
          <a:xfrm>
            <a:off x="8373015" y="1454147"/>
            <a:ext cx="932011" cy="932011"/>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pic>
        <p:nvPicPr>
          <p:cNvPr id="15" name="Picture 15"/>
          <p:cNvPicPr>
            <a:picLocks noChangeAspect="1"/>
          </p:cNvPicPr>
          <p:nvPr/>
        </p:nvPicPr>
        <p:blipFill>
          <a:blip r:embed="rId3"/>
          <a:srcRect l="21875" r="21875"/>
          <a:stretch>
            <a:fillRect/>
          </a:stretch>
        </p:blipFill>
        <p:spPr>
          <a:xfrm>
            <a:off x="8741656" y="1393187"/>
            <a:ext cx="2231507" cy="2231507"/>
          </a:xfrm>
          <a:prstGeom prst="ellipse">
            <a:avLst/>
          </a:prstGeom>
        </p:spPr>
      </p:pic>
      <p:sp>
        <p:nvSpPr>
          <p:cNvPr id="16" name="TextBox 16"/>
          <p:cNvSpPr txBox="1"/>
          <p:nvPr/>
        </p:nvSpPr>
        <p:spPr>
          <a:xfrm>
            <a:off x="8373015" y="3829496"/>
            <a:ext cx="2409825" cy="447675"/>
          </a:xfrm>
          <a:prstGeom prst="rect">
            <a:avLst/>
          </a:prstGeom>
        </p:spPr>
        <p:txBody>
          <a:bodyPr vert="horz" wrap="square" lIns="114300" tIns="57150" rIns="114300" bIns="57150" rtlCol="0" anchor="t" anchorCtr="0">
            <a:spAutoFit/>
          </a:bodyPr>
          <a:lstStyle/>
          <a:p>
            <a:pPr marL="0" marR="0" lvl="0" indent="0" algn="l" defTabSz="914400" rtl="0" eaLnBrk="1" fontAlgn="auto" latinLnBrk="0" hangingPunct="1">
              <a:lnSpc>
                <a:spcPct val="96000"/>
              </a:lnSpc>
              <a:spcBef>
                <a:spcPts val="0"/>
              </a:spcBef>
              <a:spcAft>
                <a:spcPts val="0"/>
              </a:spcAft>
              <a:buClrTx/>
              <a:buSzTx/>
              <a:buFontTx/>
              <a:buNone/>
              <a:defRPr/>
            </a:pPr>
            <a:r>
              <a:rPr kumimoji="0" lang="en-US" sz="2025" b="1" i="0" u="none" strike="noStrike" kern="1200" cap="none" spc="0" normalizeH="0" baseline="0" noProof="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应用广泛</a:t>
            </a:r>
            <a:endParaRPr kumimoji="0" lang="en-US" sz="2025" b="1" i="0" u="none" strike="noStrike" kern="1200" cap="none" spc="0" normalizeH="0" baseline="0" noProof="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cxnSp>
        <p:nvCxnSpPr>
          <p:cNvPr id="17" name="Connector 17"/>
          <p:cNvCxnSpPr/>
          <p:nvPr/>
        </p:nvCxnSpPr>
        <p:spPr>
          <a:xfrm>
            <a:off x="8477928" y="4446335"/>
            <a:ext cx="2676821" cy="0"/>
          </a:xfrm>
          <a:prstGeom prst="line">
            <a:avLst/>
          </a:prstGeom>
          <a:ln w="9525">
            <a:solidFill>
              <a:schemeClr val="accent1">
                <a:lumMod val="75000"/>
              </a:schemeClr>
            </a:solidFill>
            <a:prstDash val="solid"/>
          </a:ln>
        </p:spPr>
        <p:style>
          <a:lnRef idx="0">
            <a:schemeClr val="accent1"/>
          </a:lnRef>
          <a:fillRef idx="1">
            <a:schemeClr val="accent1"/>
          </a:fillRef>
          <a:effectRef idx="0">
            <a:schemeClr val="accent1"/>
          </a:effectRef>
          <a:fontRef idx="minor">
            <a:schemeClr val="lt1"/>
          </a:fontRef>
        </p:style>
      </p:cxnSp>
      <p:cxnSp>
        <p:nvCxnSpPr>
          <p:cNvPr id="18" name="Connector 18"/>
          <p:cNvCxnSpPr/>
          <p:nvPr/>
        </p:nvCxnSpPr>
        <p:spPr>
          <a:xfrm>
            <a:off x="10952843" y="4041523"/>
            <a:ext cx="207264" cy="0"/>
          </a:xfrm>
          <a:prstGeom prst="line">
            <a:avLst/>
          </a:prstGeom>
          <a:ln w="38100">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19" name="Freeform 19"/>
          <p:cNvSpPr/>
          <p:nvPr/>
        </p:nvSpPr>
        <p:spPr>
          <a:xfrm>
            <a:off x="11070699"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pic>
        <p:nvPicPr>
          <p:cNvPr id="20" name="Picture 20"/>
          <p:cNvPicPr>
            <a:picLocks noChangeAspect="1"/>
          </p:cNvPicPr>
          <p:nvPr/>
        </p:nvPicPr>
        <p:blipFill>
          <a:blip r:embed="rId4"/>
          <a:srcRect l="12500" r="12500"/>
          <a:stretch>
            <a:fillRect/>
          </a:stretch>
        </p:blipFill>
        <p:spPr>
          <a:xfrm>
            <a:off x="1358558" y="1454147"/>
            <a:ext cx="2231507" cy="2231507"/>
          </a:xfrm>
          <a:prstGeom prst="ellipse">
            <a:avLst/>
          </a:prstGeom>
        </p:spPr>
      </p:pic>
      <p:sp>
        <p:nvSpPr>
          <p:cNvPr id="21" name="TextBox 21"/>
          <p:cNvSpPr txBox="1"/>
          <p:nvPr/>
        </p:nvSpPr>
        <p:spPr>
          <a:xfrm>
            <a:off x="4671297" y="4677159"/>
            <a:ext cx="3024903" cy="824456"/>
          </a:xfrm>
          <a:prstGeom prst="rect">
            <a:avLst/>
          </a:prstGeom>
        </p:spPr>
        <p:txBody>
          <a:bodyPr vert="horz" wrap="square" lIns="114300" tIns="57150" rIns="114300" bIns="57150" rtlCol="0" anchor="t" anchorCtr="0">
            <a:spAutoFit/>
          </a:bodyPr>
          <a:lstStyle/>
          <a:p>
            <a:pPr marL="0" marR="0" lvl="0" indent="0" algn="just" defTabSz="914400" rtl="0" eaLnBrk="1" fontAlgn="auto" latinLnBrk="0" hangingPunct="1">
              <a:lnSpc>
                <a:spcPct val="96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Python是免费开源的，这意味着你们可以自由地使用它，修改它，并将它分享给其他人。</a:t>
            </a:r>
            <a:endPar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22" name="TextBox 22"/>
          <p:cNvSpPr txBox="1"/>
          <p:nvPr/>
        </p:nvSpPr>
        <p:spPr>
          <a:xfrm>
            <a:off x="8420178" y="4507169"/>
            <a:ext cx="2857422" cy="1294130"/>
          </a:xfrm>
          <a:prstGeom prst="rect">
            <a:avLst/>
          </a:prstGeom>
        </p:spPr>
        <p:txBody>
          <a:bodyPr vert="horz" wrap="square" lIns="114300" tIns="57150" rIns="114300" bIns="57150" rtlCol="0" anchor="t" anchorCtr="0">
            <a:spAutoFit/>
          </a:bodyPr>
          <a:lstStyle/>
          <a:p>
            <a:pPr marL="0" marR="0" lvl="0" indent="0" algn="just" defTabSz="914400" rtl="0" eaLnBrk="1" fontAlgn="auto" latinLnBrk="0" hangingPunct="1">
              <a:lnSpc>
                <a:spcPct val="96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Python的应用非常广泛，</a:t>
            </a:r>
            <a:r>
              <a:rPr kumimoji="0" lang="zh-CN" altLang="en-US"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不论是小红的平板电脑，还是小明的台式机，或者是其它任何品牌的设备都可以应用到</a:t>
            </a:r>
            <a:r>
              <a:rPr kumimoji="0" lang="en-US" altLang="zh-CN"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a:t>
            </a:r>
            <a:endParaRPr kumimoji="0" lang="en-US" altLang="zh-CN" sz="16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23" name="TextBox 23"/>
          <p:cNvSpPr txBox="1"/>
          <p:nvPr/>
        </p:nvSpPr>
        <p:spPr>
          <a:xfrm>
            <a:off x="8392065" y="1604894"/>
            <a:ext cx="581025" cy="457200"/>
          </a:xfrm>
          <a:prstGeom prst="rect">
            <a:avLst/>
          </a:prstGeom>
        </p:spPr>
        <p:txBody>
          <a:bodyPr vert="horz" wrap="square" lIns="114300" tIns="57150" rIns="114300" bIns="57150" rtlCol="0" anchor="ctr" anchorCtr="1">
            <a:spAutoFit/>
          </a:bodyPr>
          <a:lstStyle/>
          <a:p>
            <a:pPr marL="0" marR="0" lvl="0" indent="0" algn="ctr" defTabSz="914400" rtl="0" eaLnBrk="1" fontAlgn="auto" latinLnBrk="0" hangingPunct="1">
              <a:lnSpc>
                <a:spcPct val="100000"/>
              </a:lnSpc>
              <a:spcBef>
                <a:spcPts val="450"/>
              </a:spcBef>
              <a:spcAft>
                <a:spcPts val="0"/>
              </a:spcAft>
              <a:buClrTx/>
              <a:buSzTx/>
              <a:buFontTx/>
              <a:buNone/>
              <a:defRPr/>
            </a:pPr>
            <a:r>
              <a:rPr kumimoji="0" lang="en-US" sz="2025" b="1"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rPr>
              <a:t>03</a:t>
            </a:r>
            <a:endParaRPr kumimoji="0" lang="en-US" sz="2025" b="1"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24" name="TextBox 24"/>
          <p:cNvSpPr txBox="1"/>
          <p:nvPr/>
        </p:nvSpPr>
        <p:spPr>
          <a:xfrm>
            <a:off x="4690347" y="1604894"/>
            <a:ext cx="578298" cy="437007"/>
          </a:xfrm>
          <a:prstGeom prst="rect">
            <a:avLst/>
          </a:prstGeom>
        </p:spPr>
        <p:txBody>
          <a:bodyPr vert="horz" wrap="square" lIns="114300" tIns="57150" rIns="114300" bIns="57150" rtlCol="0" anchor="ctr" anchorCtr="1">
            <a:spAutoFit/>
          </a:bodyPr>
          <a:lstStyle/>
          <a:p>
            <a:pPr marL="0" marR="0" lvl="0" indent="0" algn="l" defTabSz="914400" rtl="0" eaLnBrk="1" fontAlgn="auto" latinLnBrk="0" hangingPunct="1">
              <a:lnSpc>
                <a:spcPct val="100000"/>
              </a:lnSpc>
              <a:spcBef>
                <a:spcPts val="450"/>
              </a:spcBef>
              <a:spcAft>
                <a:spcPts val="0"/>
              </a:spcAft>
              <a:buClrTx/>
              <a:buSzTx/>
              <a:buFontTx/>
              <a:buNone/>
              <a:defRPr/>
            </a:pPr>
            <a:r>
              <a:rPr kumimoji="0" lang="en-US" sz="2025" b="1"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rPr>
              <a:t>02</a:t>
            </a:r>
            <a:endParaRPr kumimoji="0" lang="en-US" sz="2025" b="1"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25" name="TextBox 25"/>
          <p:cNvSpPr txBox="1"/>
          <p:nvPr/>
        </p:nvSpPr>
        <p:spPr>
          <a:xfrm>
            <a:off x="980564" y="1604894"/>
            <a:ext cx="581025" cy="457200"/>
          </a:xfrm>
          <a:prstGeom prst="rect">
            <a:avLst/>
          </a:prstGeom>
        </p:spPr>
        <p:txBody>
          <a:bodyPr vert="horz" wrap="square" lIns="114300" tIns="57150" rIns="114300" bIns="57150" rtlCol="0" anchor="ctr" anchorCtr="1">
            <a:spAutoFit/>
          </a:bodyPr>
          <a:lstStyle/>
          <a:p>
            <a:pPr marL="0" marR="0" lvl="0" indent="0" algn="ctr" defTabSz="914400" rtl="0" eaLnBrk="1" fontAlgn="auto" latinLnBrk="0" hangingPunct="1">
              <a:lnSpc>
                <a:spcPct val="100000"/>
              </a:lnSpc>
              <a:spcBef>
                <a:spcPts val="450"/>
              </a:spcBef>
              <a:spcAft>
                <a:spcPts val="0"/>
              </a:spcAft>
              <a:buClrTx/>
              <a:buSzTx/>
              <a:buFontTx/>
              <a:buNone/>
              <a:defRPr/>
            </a:pPr>
            <a:r>
              <a:rPr kumimoji="0" lang="en-US" sz="2025" b="1"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rPr>
              <a:t>01</a:t>
            </a:r>
            <a:endParaRPr kumimoji="0" lang="en-US" sz="2025" b="1"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grpSp>
        <p:nvGrpSpPr>
          <p:cNvPr id="26" name="Group 26"/>
          <p:cNvGrpSpPr/>
          <p:nvPr/>
        </p:nvGrpSpPr>
        <p:grpSpPr>
          <a:xfrm>
            <a:off x="454963" y="93878"/>
            <a:ext cx="10641129" cy="914400"/>
            <a:chOff x="454963" y="93878"/>
            <a:chExt cx="10641129" cy="914400"/>
          </a:xfrm>
        </p:grpSpPr>
        <p:sp>
          <p:nvSpPr>
            <p:cNvPr id="27" name="AutoShape 2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4" name="AutoShape 4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5" name="AutoShape 4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6" name="AutoShape 4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7" name="TextBox 4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Python的优点</a:t>
              </a:r>
              <a:endPar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185766" y="1751287"/>
            <a:ext cx="5242663" cy="4234459"/>
          </a:xfrm>
          <a:prstGeom prst="roundRect">
            <a:avLst/>
          </a:prstGeom>
          <a:solidFill>
            <a:schemeClr val="accent2">
              <a:lumMod val="20000"/>
              <a:lumOff val="80000"/>
              <a:alpha val="100000"/>
            </a:schemeClr>
          </a:solidFill>
        </p:spPr>
        <p:style>
          <a:lnRef idx="0">
            <a:schemeClr val="accent2"/>
          </a:lnRef>
          <a:fillRef idx="1">
            <a:schemeClr val="accent2"/>
          </a:fillRef>
          <a:effectRef idx="0">
            <a:schemeClr val="accent2"/>
          </a:effectRef>
          <a:fontRef idx="minor">
            <a:schemeClr val="lt1"/>
          </a:fontRef>
        </p:style>
      </p:sp>
      <p:sp>
        <p:nvSpPr>
          <p:cNvPr id="3" name="AutoShape 3"/>
          <p:cNvSpPr/>
          <p:nvPr/>
        </p:nvSpPr>
        <p:spPr>
          <a:xfrm>
            <a:off x="763571" y="1751287"/>
            <a:ext cx="5242663" cy="4234459"/>
          </a:xfrm>
          <a:prstGeom prst="round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 name="AutoShape 4"/>
          <p:cNvSpPr/>
          <p:nvPr/>
        </p:nvSpPr>
        <p:spPr>
          <a:xfrm>
            <a:off x="4530718" y="2430558"/>
            <a:ext cx="3130564" cy="3130564"/>
          </a:xfrm>
          <a:prstGeom prst="ellipse">
            <a:avLst/>
          </a:prstGeom>
          <a:solidFill>
            <a:srgbClr val="FFFFFF">
              <a:alpha val="50000"/>
            </a:srgbClr>
          </a:solidFill>
        </p:spPr>
      </p:sp>
      <p:sp>
        <p:nvSpPr>
          <p:cNvPr id="5" name="AutoShape 5"/>
          <p:cNvSpPr/>
          <p:nvPr/>
        </p:nvSpPr>
        <p:spPr>
          <a:xfrm>
            <a:off x="4721546" y="2621386"/>
            <a:ext cx="2748908" cy="2748908"/>
          </a:xfrm>
          <a:prstGeom prst="ellipse">
            <a:avLst/>
          </a:prstGeom>
          <a:solidFill>
            <a:schemeClr val="accent3">
              <a:alpha val="100000"/>
            </a:schemeClr>
          </a:solidFill>
        </p:spPr>
        <p:style>
          <a:lnRef idx="0">
            <a:schemeClr val="accent3"/>
          </a:lnRef>
          <a:fillRef idx="1">
            <a:schemeClr val="accent3"/>
          </a:fillRef>
          <a:effectRef idx="0">
            <a:schemeClr val="accent3"/>
          </a:effectRef>
          <a:fontRef idx="minor">
            <a:schemeClr val="lt1"/>
          </a:fontRef>
        </p:style>
      </p:sp>
      <p:sp>
        <p:nvSpPr>
          <p:cNvPr id="6" name="TextBox 6"/>
          <p:cNvSpPr txBox="1"/>
          <p:nvPr/>
        </p:nvSpPr>
        <p:spPr>
          <a:xfrm>
            <a:off x="4879259" y="2959520"/>
            <a:ext cx="2253950" cy="2072640"/>
          </a:xfrm>
          <a:prstGeom prst="rect">
            <a:avLst/>
          </a:prstGeom>
        </p:spPr>
        <p:txBody>
          <a:bodyPr vert="horz" wrap="square" lIns="123825" tIns="123825" rIns="57150" bIns="123825" rtlCol="0" anchor="t" anchorCtr="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7650" b="1"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rPr>
              <a:t>VS</a:t>
            </a:r>
            <a:endParaRPr kumimoji="0" lang="en-US" sz="7650" b="1"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cxnSp>
        <p:nvCxnSpPr>
          <p:cNvPr id="7" name="Connector 7"/>
          <p:cNvCxnSpPr/>
          <p:nvPr/>
        </p:nvCxnSpPr>
        <p:spPr>
          <a:xfrm>
            <a:off x="1218960" y="2491336"/>
            <a:ext cx="2856056" cy="0"/>
          </a:xfrm>
          <a:prstGeom prst="line">
            <a:avLst/>
          </a:prstGeom>
          <a:ln w="9525">
            <a:solidFill>
              <a:srgbClr val="FFFFFF">
                <a:alpha val="100000"/>
              </a:srgbClr>
            </a:solidFill>
            <a:prstDash val="solid"/>
            <a:headEnd type="oval"/>
          </a:ln>
        </p:spPr>
      </p:cxnSp>
      <p:sp>
        <p:nvSpPr>
          <p:cNvPr id="8" name="TextBox 8"/>
          <p:cNvSpPr txBox="1"/>
          <p:nvPr/>
        </p:nvSpPr>
        <p:spPr>
          <a:xfrm>
            <a:off x="1111107" y="2590899"/>
            <a:ext cx="3263018" cy="3571240"/>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sz="2400" noProof="0" dirty="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sym typeface="+mn-ea"/>
              </a:rPr>
              <a:t>Python是一门高技能语言，掌握Python技能可以</a:t>
            </a:r>
            <a:r>
              <a:rPr lang="zh-CN" altLang="en-US" sz="2400" noProof="0" dirty="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sym typeface="+mn-ea"/>
              </a:rPr>
              <a:t>让我们更有机会去触及高技术含量的工作岗位！</a:t>
            </a:r>
            <a:r>
              <a:rPr kumimoji="0" lang="en-US" sz="24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rPr>
              <a:t>如数据分析师、人工智能工程师……</a:t>
            </a:r>
            <a:endParaRPr kumimoji="0" lang="en-US" sz="24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9" name="TextBox 9"/>
          <p:cNvSpPr txBox="1"/>
          <p:nvPr/>
        </p:nvSpPr>
        <p:spPr>
          <a:xfrm>
            <a:off x="6380978" y="1752378"/>
            <a:ext cx="4714875" cy="738664"/>
          </a:xfrm>
          <a:prstGeom prst="rect">
            <a:avLst/>
          </a:prstGeom>
        </p:spPr>
        <p:txBody>
          <a:bodyPr vert="horz" wrap="square" lIns="123825" tIns="123825" rIns="57150" bIns="123825" rtlCol="0" anchor="t" anchorCtr="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24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提升职业竞争力</a:t>
            </a:r>
            <a:endParaRPr kumimoji="0" lang="en-US" sz="24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cxnSp>
        <p:nvCxnSpPr>
          <p:cNvPr id="10" name="Connector 10"/>
          <p:cNvCxnSpPr/>
          <p:nvPr/>
        </p:nvCxnSpPr>
        <p:spPr>
          <a:xfrm>
            <a:off x="8229420" y="2591031"/>
            <a:ext cx="2856056" cy="0"/>
          </a:xfrm>
          <a:prstGeom prst="line">
            <a:avLst/>
          </a:prstGeom>
          <a:ln w="9525">
            <a:solidFill>
              <a:schemeClr val="accent1"/>
            </a:solidFill>
            <a:prstDash val="solid"/>
            <a:tailEnd type="oval"/>
          </a:ln>
        </p:spPr>
        <p:style>
          <a:lnRef idx="0">
            <a:schemeClr val="accent1"/>
          </a:lnRef>
          <a:fillRef idx="1">
            <a:schemeClr val="accent1"/>
          </a:fillRef>
          <a:effectRef idx="0">
            <a:schemeClr val="accent1"/>
          </a:effectRef>
          <a:fontRef idx="minor">
            <a:schemeClr val="lt1"/>
          </a:fontRef>
        </p:style>
      </p:cxnSp>
      <p:sp>
        <p:nvSpPr>
          <p:cNvPr id="11" name="TextBox 11"/>
          <p:cNvSpPr txBox="1"/>
          <p:nvPr/>
        </p:nvSpPr>
        <p:spPr>
          <a:xfrm>
            <a:off x="7810698" y="2690594"/>
            <a:ext cx="3286125" cy="3017520"/>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2400" b="0" i="0" u="none" strike="noStrike" kern="1200" cap="none" spc="0" normalizeH="0" baseline="0" noProof="0" dirty="0">
                <a:ln>
                  <a:noFill/>
                </a:ln>
                <a:solidFill>
                  <a:srgbClr val="0084FF">
                    <a:lumMod val="50000"/>
                  </a:srgbClr>
                </a:solidFill>
                <a:effectLst/>
                <a:uLnTx/>
                <a:uFillTx/>
                <a:latin typeface="华文中宋" panose="02010600040101010101" pitchFamily="2" charset="-122"/>
                <a:ea typeface="华文中宋" panose="02010600040101010101" pitchFamily="2" charset="-122"/>
                <a:cs typeface="华文中宋" panose="02010600040101010101" pitchFamily="2" charset="-122"/>
              </a:rPr>
              <a:t>学习Python</a:t>
            </a:r>
            <a:r>
              <a:rPr kumimoji="0" lang="zh-CN" altLang="en-US" sz="2400" b="0" i="0" u="none" strike="noStrike" kern="1200" cap="none" spc="0" normalizeH="0" baseline="0" noProof="0" dirty="0">
                <a:ln>
                  <a:noFill/>
                </a:ln>
                <a:solidFill>
                  <a:srgbClr val="0084FF">
                    <a:lumMod val="50000"/>
                  </a:srgbClr>
                </a:solidFill>
                <a:effectLst/>
                <a:uLnTx/>
                <a:uFillTx/>
                <a:latin typeface="华文中宋" panose="02010600040101010101" pitchFamily="2" charset="-122"/>
                <a:ea typeface="华文中宋" panose="02010600040101010101" pitchFamily="2" charset="-122"/>
                <a:cs typeface="华文中宋" panose="02010600040101010101" pitchFamily="2" charset="-122"/>
              </a:rPr>
              <a:t>使我们在就业市场里更具有竞争力。超多公司和技术岗位都有这方面的人才</a:t>
            </a:r>
            <a:r>
              <a:rPr kumimoji="0" lang="zh-CN" altLang="en-US" sz="2400" b="0" i="0" u="none" strike="noStrike" kern="1200" cap="none" spc="0" normalizeH="0" baseline="0" noProof="0" dirty="0">
                <a:ln>
                  <a:noFill/>
                </a:ln>
                <a:solidFill>
                  <a:srgbClr val="0084FF">
                    <a:lumMod val="50000"/>
                  </a:srgbClr>
                </a:solidFill>
                <a:effectLst/>
                <a:uLnTx/>
                <a:uFillTx/>
                <a:latin typeface="华文中宋" panose="02010600040101010101" pitchFamily="2" charset="-122"/>
                <a:ea typeface="华文中宋" panose="02010600040101010101" pitchFamily="2" charset="-122"/>
                <a:cs typeface="华文中宋" panose="02010600040101010101" pitchFamily="2" charset="-122"/>
              </a:rPr>
              <a:t>需求！</a:t>
            </a:r>
            <a:endParaRPr kumimoji="0" lang="zh-CN" altLang="en-US" sz="2400" b="0" i="0" u="none" strike="noStrike" kern="1200" cap="none" spc="0" normalizeH="0" baseline="0" noProof="0" dirty="0">
              <a:ln>
                <a:noFill/>
              </a:ln>
              <a:solidFill>
                <a:srgbClr val="0084FF">
                  <a:lumMod val="50000"/>
                </a:srgbClr>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12" name="TextBox 12"/>
          <p:cNvSpPr txBox="1"/>
          <p:nvPr/>
        </p:nvSpPr>
        <p:spPr>
          <a:xfrm>
            <a:off x="1094597" y="1752378"/>
            <a:ext cx="4150786" cy="738664"/>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2400" b="1"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rPr>
              <a:t>从事高薪职业</a:t>
            </a:r>
            <a:endParaRPr kumimoji="0" lang="en-US" sz="2400" b="1"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grpSp>
        <p:nvGrpSpPr>
          <p:cNvPr id="13" name="Group 13"/>
          <p:cNvGrpSpPr/>
          <p:nvPr/>
        </p:nvGrpSpPr>
        <p:grpSpPr>
          <a:xfrm>
            <a:off x="454963" y="93878"/>
            <a:ext cx="10641129" cy="914400"/>
            <a:chOff x="454963" y="93878"/>
            <a:chExt cx="10641129" cy="914400"/>
          </a:xfrm>
        </p:grpSpPr>
        <p:sp>
          <p:nvSpPr>
            <p:cNvPr id="14" name="AutoShape 14"/>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4" name="TextBox 34"/>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rPr>
                <a:t>掌握Python，未来可从事高薪职业</a:t>
              </a:r>
              <a:endParaRPr kumimoji="0" lang="en-US" sz="3000" b="1" i="0" u="none" strike="noStrike" kern="1200" cap="none" spc="0" normalizeH="0" baseline="0" noProof="0" dirty="0">
                <a:ln>
                  <a:noFill/>
                </a:ln>
                <a:solidFill>
                  <a:srgbClr val="0084FF"/>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04606" y="1508032"/>
            <a:ext cx="3311882" cy="4326814"/>
          </a:xfrm>
          <a:prstGeom prst="roundRect">
            <a:avLst>
              <a:gd name="adj" fmla="val 9570"/>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 name="AutoShape 3"/>
          <p:cNvSpPr/>
          <p:nvPr/>
        </p:nvSpPr>
        <p:spPr>
          <a:xfrm>
            <a:off x="4391478" y="1508032"/>
            <a:ext cx="3311882" cy="4326814"/>
          </a:xfrm>
          <a:prstGeom prst="roundRect">
            <a:avLst>
              <a:gd name="adj" fmla="val 10537"/>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4" name="AutoShape 4"/>
          <p:cNvSpPr/>
          <p:nvPr/>
        </p:nvSpPr>
        <p:spPr>
          <a:xfrm>
            <a:off x="8167153" y="1508032"/>
            <a:ext cx="3311882" cy="4326814"/>
          </a:xfrm>
          <a:prstGeom prst="roundRect">
            <a:avLst>
              <a:gd name="adj" fmla="val 9247"/>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TextBox 5"/>
          <p:cNvSpPr txBox="1"/>
          <p:nvPr/>
        </p:nvSpPr>
        <p:spPr>
          <a:xfrm>
            <a:off x="4588266" y="4240389"/>
            <a:ext cx="2918307" cy="1191993"/>
          </a:xfrm>
          <a:prstGeom prst="rect">
            <a:avLst/>
          </a:prstGeom>
        </p:spPr>
        <p:txBody>
          <a:bodyPr vert="horz" wrap="square" lIns="114300" tIns="57150" rIns="114300" bIns="57150" rtlCol="0" anchor="t" anchorCtr="0">
            <a:spAutoFit/>
          </a:bodyPr>
          <a:lstStyle/>
          <a:p>
            <a:pPr>
              <a:lnSpc>
                <a:spcPct val="120000"/>
              </a:lnSpc>
            </a:pPr>
            <a:r>
              <a:rPr lang="en-US" sz="2000"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Python的早期应用包括脚本编写、系统管理、Web开发等。</a:t>
            </a:r>
            <a:endParaRPr lang="en-US" sz="2000"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6" name="TextBox 6"/>
          <p:cNvSpPr txBox="1"/>
          <p:nvPr/>
        </p:nvSpPr>
        <p:spPr>
          <a:xfrm>
            <a:off x="8363940" y="4240389"/>
            <a:ext cx="2918307" cy="1416734"/>
          </a:xfrm>
          <a:prstGeom prst="rect">
            <a:avLst/>
          </a:prstGeom>
        </p:spPr>
        <p:txBody>
          <a:bodyPr vert="horz" wrap="square" lIns="114300" tIns="57150" rIns="114300" bIns="57150" rtlCol="0" anchor="t" anchorCtr="0">
            <a:spAutoFit/>
          </a:bodyPr>
          <a:lstStyle/>
          <a:p>
            <a:pPr>
              <a:lnSpc>
                <a:spcPct val="120000"/>
              </a:lnSpc>
            </a:pPr>
            <a:r>
              <a:rPr lang="en-US"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Python的快速发展和普及得益于其丰富的库和框架，以及在数据科学、人工智能领域的广泛应用。</a:t>
            </a:r>
            <a:endParaRPr lang="en-US"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Lst>
          </a:blip>
          <a:srcRect l="12655" r="12655"/>
          <a:stretch>
            <a:fillRect/>
          </a:stretch>
        </p:blipFill>
        <p:spPr>
          <a:xfrm>
            <a:off x="935293" y="1524283"/>
            <a:ext cx="2672865" cy="2203993"/>
          </a:xfrm>
          <a:prstGeom prst="round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rcRect l="9265" r="9265"/>
          <a:stretch>
            <a:fillRect/>
          </a:stretch>
        </p:blipFill>
        <p:spPr>
          <a:xfrm>
            <a:off x="4710987" y="1771933"/>
            <a:ext cx="2672865" cy="2203993"/>
          </a:xfrm>
          <a:prstGeom prst="round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Lst>
          </a:blip>
          <a:srcRect l="11238" r="11238"/>
          <a:stretch>
            <a:fillRect/>
          </a:stretch>
        </p:blipFill>
        <p:spPr>
          <a:xfrm>
            <a:off x="8486661" y="1771933"/>
            <a:ext cx="2672865" cy="2203993"/>
          </a:xfrm>
          <a:prstGeom prst="roundRect">
            <a:avLst/>
          </a:prstGeom>
        </p:spPr>
      </p:pic>
      <p:sp>
        <p:nvSpPr>
          <p:cNvPr id="10" name="TextBox 10"/>
          <p:cNvSpPr txBox="1"/>
          <p:nvPr/>
        </p:nvSpPr>
        <p:spPr>
          <a:xfrm>
            <a:off x="814629" y="3886059"/>
            <a:ext cx="2916151" cy="1960880"/>
          </a:xfrm>
          <a:prstGeom prst="rect">
            <a:avLst/>
          </a:prstGeom>
        </p:spPr>
        <p:txBody>
          <a:bodyPr vert="horz" wrap="square" lIns="114300" tIns="57150" rIns="114300" bIns="57150" rtlCol="0" anchor="t" anchorCtr="0">
            <a:spAutoFit/>
          </a:bodyPr>
          <a:lstStyle/>
          <a:p>
            <a:pPr algn="ctr">
              <a:lnSpc>
                <a:spcPct val="120000"/>
              </a:lnSpc>
            </a:pPr>
            <a:r>
              <a:rPr lang="en-US" sz="2000"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Python的起源可以追溯到1989年，由Guido van Rossum创建</a:t>
            </a:r>
            <a:r>
              <a:rPr lang="zh-CN" altLang="en-US" sz="2000"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，目的是为了解决</a:t>
            </a:r>
            <a:r>
              <a:rPr lang="en-US" altLang="zh-CN" sz="2000"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ABC</a:t>
            </a:r>
            <a:r>
              <a:rPr lang="zh-CN" altLang="en-US" sz="2000"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语言的</a:t>
            </a:r>
            <a:r>
              <a:rPr lang="zh-CN" altLang="en-US" sz="2000" dirty="0">
                <a:solidFill>
                  <a:srgbClr val="FFFFFF"/>
                </a:solidFill>
                <a:latin typeface="华文中宋" panose="02010600040101010101" pitchFamily="2" charset="-122"/>
                <a:ea typeface="华文中宋" panose="02010600040101010101" pitchFamily="2" charset="-122"/>
                <a:cs typeface="宋体" panose="02010600030101010101" pitchFamily="2" charset="-122"/>
              </a:rPr>
              <a:t>局限性</a:t>
            </a:r>
            <a:endParaRPr lang="zh-CN" altLang="en-US" sz="2000" dirty="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p:txBody>
      </p:sp>
      <p:grpSp>
        <p:nvGrpSpPr>
          <p:cNvPr id="11" name="Group 11"/>
          <p:cNvGrpSpPr/>
          <p:nvPr/>
        </p:nvGrpSpPr>
        <p:grpSpPr>
          <a:xfrm>
            <a:off x="454963" y="93878"/>
            <a:ext cx="10641129" cy="826188"/>
            <a:chOff x="454963" y="93878"/>
            <a:chExt cx="10641129" cy="826188"/>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a:lnSpc>
                  <a:spcPct val="140000"/>
                </a:lnSpc>
              </a:pPr>
              <a:r>
                <a:rPr 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通过python时间线了解历史</a:t>
              </a:r>
              <a:endParaRPr 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39110" y="1382428"/>
            <a:ext cx="3553224" cy="1998628"/>
          </a:xfrm>
          <a:prstGeom prst="roundRect">
            <a:avLst/>
          </a:prstGeom>
          <a:solidFill>
            <a:schemeClr val="accent2">
              <a:alpha val="20000"/>
            </a:schemeClr>
          </a:solidFill>
        </p:spPr>
        <p:style>
          <a:lnRef idx="0">
            <a:schemeClr val="accent2"/>
          </a:lnRef>
          <a:fillRef idx="1">
            <a:schemeClr val="accent2"/>
          </a:fillRef>
          <a:effectRef idx="0">
            <a:schemeClr val="accent2"/>
          </a:effectRef>
          <a:fontRef idx="minor">
            <a:schemeClr val="lt1"/>
          </a:fontRef>
        </p:style>
      </p:sp>
      <p:sp>
        <p:nvSpPr>
          <p:cNvPr id="3" name="AutoShape 3"/>
          <p:cNvSpPr/>
          <p:nvPr/>
        </p:nvSpPr>
        <p:spPr>
          <a:xfrm>
            <a:off x="3223339" y="2903942"/>
            <a:ext cx="656574" cy="127249"/>
          </a:xfrm>
          <a:prstGeom prst="round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 name="TextBox 4"/>
          <p:cNvSpPr txBox="1"/>
          <p:nvPr/>
        </p:nvSpPr>
        <p:spPr>
          <a:xfrm>
            <a:off x="2759875" y="1820909"/>
            <a:ext cx="1581150" cy="1600200"/>
          </a:xfrm>
          <a:prstGeom prst="rect">
            <a:avLst/>
          </a:prstGeom>
        </p:spPr>
        <p:txBody>
          <a:bodyPr vert="horz" wrap="square" lIns="123825" tIns="123825" rIns="57150" bIns="123825" rtlCol="0" anchor="t" anchorCtr="0">
            <a:spAutoFit/>
          </a:bodyPr>
          <a:lstStyle/>
          <a:p>
            <a:pPr algn="ctr">
              <a:lnSpc>
                <a:spcPct val="186000"/>
              </a:lnSpc>
              <a:spcBef>
                <a:spcPts val="450"/>
              </a:spcBef>
            </a:pPr>
            <a:r>
              <a:rPr lang="en-US" sz="4575" b="1" dirty="0">
                <a:solidFill>
                  <a:schemeClr val="accent1"/>
                </a:solidFill>
                <a:latin typeface="宋体" panose="02010600030101010101" pitchFamily="2" charset="-122"/>
                <a:ea typeface="宋体" panose="02010600030101010101" pitchFamily="2" charset="-122"/>
                <a:cs typeface="宋体" panose="02010600030101010101" pitchFamily="2" charset="-122"/>
              </a:rPr>
              <a:t>01</a:t>
            </a:r>
            <a:endParaRPr lang="en-US" sz="4575" b="1"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TextBox 5"/>
          <p:cNvSpPr txBox="1"/>
          <p:nvPr/>
        </p:nvSpPr>
        <p:spPr>
          <a:xfrm>
            <a:off x="722679" y="1458399"/>
            <a:ext cx="3152775" cy="577017"/>
          </a:xfrm>
          <a:prstGeom prst="rect">
            <a:avLst/>
          </a:prstGeom>
        </p:spPr>
        <p:txBody>
          <a:bodyPr vert="horz" wrap="square" lIns="123825" tIns="123825" rIns="57150" bIns="123825" rtlCol="0" anchor="t" anchorCtr="0">
            <a:spAutoFit/>
          </a:bodyPr>
          <a:lstStyle/>
          <a:p>
            <a:pPr>
              <a:lnSpc>
                <a:spcPct val="150000"/>
              </a:lnSpc>
            </a:pPr>
            <a:r>
              <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1989年</a:t>
            </a:r>
            <a:endPar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6" name="TextBox 6"/>
          <p:cNvSpPr txBox="1"/>
          <p:nvPr/>
        </p:nvSpPr>
        <p:spPr>
          <a:xfrm>
            <a:off x="722679" y="2112567"/>
            <a:ext cx="2486025" cy="657231"/>
          </a:xfrm>
          <a:prstGeom prst="rect">
            <a:avLst/>
          </a:prstGeom>
        </p:spPr>
        <p:txBody>
          <a:bodyPr vert="horz" wrap="square" lIns="123825" tIns="123825" rIns="57150" bIns="123825" rtlCol="0" anchor="t" anchorCtr="0">
            <a:spAutoFit/>
          </a:bodyPr>
          <a:lstStyle/>
          <a:p>
            <a:pPr>
              <a:lnSpc>
                <a:spcPct val="150000"/>
              </a:lnSpc>
            </a:pPr>
            <a:r>
              <a:rPr lang="en-US" sz="20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Python诞生。</a:t>
            </a:r>
            <a:endParaRPr lang="en-US" sz="2000"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7" name="AutoShape 7"/>
          <p:cNvSpPr/>
          <p:nvPr/>
        </p:nvSpPr>
        <p:spPr>
          <a:xfrm>
            <a:off x="4281349" y="1382428"/>
            <a:ext cx="3553224" cy="1998628"/>
          </a:xfrm>
          <a:prstGeom prst="roundRect">
            <a:avLst/>
          </a:prstGeom>
          <a:solidFill>
            <a:schemeClr val="accent1">
              <a:alpha val="23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6965578" y="2903942"/>
            <a:ext cx="656574" cy="127249"/>
          </a:xfrm>
          <a:prstGeom prst="round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9" name="TextBox 9"/>
          <p:cNvSpPr txBox="1"/>
          <p:nvPr/>
        </p:nvSpPr>
        <p:spPr>
          <a:xfrm>
            <a:off x="6502115" y="1820909"/>
            <a:ext cx="1581150" cy="1600200"/>
          </a:xfrm>
          <a:prstGeom prst="rect">
            <a:avLst/>
          </a:prstGeom>
        </p:spPr>
        <p:txBody>
          <a:bodyPr vert="horz" wrap="square" lIns="123825" tIns="123825" rIns="57150" bIns="123825" rtlCol="0" anchor="t" anchorCtr="0">
            <a:spAutoFit/>
          </a:bodyPr>
          <a:lstStyle/>
          <a:p>
            <a:pPr algn="ctr">
              <a:lnSpc>
                <a:spcPct val="186000"/>
              </a:lnSpc>
              <a:spcBef>
                <a:spcPts val="450"/>
              </a:spcBef>
            </a:pPr>
            <a:r>
              <a:rPr lang="en-US" sz="4575" b="1">
                <a:solidFill>
                  <a:schemeClr val="accent1"/>
                </a:solidFill>
                <a:latin typeface="宋体" panose="02010600030101010101" pitchFamily="2" charset="-122"/>
                <a:ea typeface="宋体" panose="02010600030101010101" pitchFamily="2" charset="-122"/>
                <a:cs typeface="宋体" panose="02010600030101010101" pitchFamily="2" charset="-122"/>
              </a:rPr>
              <a:t>02</a:t>
            </a:r>
            <a:endParaRPr lang="en-US" sz="4575" b="1">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TextBox 10"/>
          <p:cNvSpPr txBox="1"/>
          <p:nvPr/>
        </p:nvSpPr>
        <p:spPr>
          <a:xfrm>
            <a:off x="4464918" y="1458399"/>
            <a:ext cx="3152775" cy="577017"/>
          </a:xfrm>
          <a:prstGeom prst="rect">
            <a:avLst/>
          </a:prstGeom>
        </p:spPr>
        <p:txBody>
          <a:bodyPr vert="horz" wrap="square" lIns="123825" tIns="123825" rIns="57150" bIns="123825" rtlCol="0" anchor="t" anchorCtr="0">
            <a:spAutoFit/>
          </a:bodyPr>
          <a:lstStyle/>
          <a:p>
            <a:pPr>
              <a:lnSpc>
                <a:spcPct val="150000"/>
              </a:lnSpc>
            </a:pPr>
            <a:r>
              <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1991年</a:t>
            </a:r>
            <a:endPar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11" name="TextBox 11"/>
          <p:cNvSpPr txBox="1"/>
          <p:nvPr/>
        </p:nvSpPr>
        <p:spPr>
          <a:xfrm>
            <a:off x="4430955" y="1925175"/>
            <a:ext cx="2675041" cy="1032014"/>
          </a:xfrm>
          <a:prstGeom prst="rect">
            <a:avLst/>
          </a:prstGeom>
        </p:spPr>
        <p:txBody>
          <a:bodyPr vert="horz" wrap="square" lIns="123825" tIns="123825" rIns="57150" bIns="123825" rtlCol="0" anchor="t" anchorCtr="0">
            <a:spAutoFit/>
          </a:bodyPr>
          <a:lstStyle/>
          <a:p>
            <a:pPr>
              <a:lnSpc>
                <a:spcPct val="150000"/>
              </a:lnSpc>
            </a:pPr>
            <a:r>
              <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第一个公开版本，Python 0.9。</a:t>
            </a:r>
            <a:endPar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12" name="AutoShape 12"/>
          <p:cNvSpPr/>
          <p:nvPr/>
        </p:nvSpPr>
        <p:spPr>
          <a:xfrm>
            <a:off x="8023589" y="1382428"/>
            <a:ext cx="3553224" cy="1998628"/>
          </a:xfrm>
          <a:prstGeom prst="roundRect">
            <a:avLst/>
          </a:prstGeom>
          <a:solidFill>
            <a:schemeClr val="accent2">
              <a:alpha val="18000"/>
            </a:schemeClr>
          </a:solidFill>
        </p:spPr>
        <p:style>
          <a:lnRef idx="0">
            <a:schemeClr val="accent2"/>
          </a:lnRef>
          <a:fillRef idx="1">
            <a:schemeClr val="accent2"/>
          </a:fillRef>
          <a:effectRef idx="0">
            <a:schemeClr val="accent2"/>
          </a:effectRef>
          <a:fontRef idx="minor">
            <a:schemeClr val="lt1"/>
          </a:fontRef>
        </p:style>
      </p:sp>
      <p:sp>
        <p:nvSpPr>
          <p:cNvPr id="13" name="AutoShape 13"/>
          <p:cNvSpPr/>
          <p:nvPr/>
        </p:nvSpPr>
        <p:spPr>
          <a:xfrm>
            <a:off x="10720010" y="2903942"/>
            <a:ext cx="656574" cy="127249"/>
          </a:xfrm>
          <a:prstGeom prst="round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4" name="TextBox 14"/>
          <p:cNvSpPr txBox="1"/>
          <p:nvPr/>
        </p:nvSpPr>
        <p:spPr>
          <a:xfrm>
            <a:off x="10244354" y="1820909"/>
            <a:ext cx="1581150" cy="1600200"/>
          </a:xfrm>
          <a:prstGeom prst="rect">
            <a:avLst/>
          </a:prstGeom>
        </p:spPr>
        <p:txBody>
          <a:bodyPr vert="horz" wrap="square" lIns="123825" tIns="123825" rIns="57150" bIns="123825" rtlCol="0" anchor="t" anchorCtr="0">
            <a:spAutoFit/>
          </a:bodyPr>
          <a:lstStyle/>
          <a:p>
            <a:pPr algn="ctr">
              <a:lnSpc>
                <a:spcPct val="186000"/>
              </a:lnSpc>
              <a:spcBef>
                <a:spcPts val="450"/>
              </a:spcBef>
            </a:pPr>
            <a:r>
              <a:rPr lang="en-US" sz="4575" b="1">
                <a:solidFill>
                  <a:schemeClr val="accent1"/>
                </a:solidFill>
                <a:latin typeface="宋体" panose="02010600030101010101" pitchFamily="2" charset="-122"/>
                <a:ea typeface="宋体" panose="02010600030101010101" pitchFamily="2" charset="-122"/>
                <a:cs typeface="宋体" panose="02010600030101010101" pitchFamily="2" charset="-122"/>
              </a:rPr>
              <a:t>03</a:t>
            </a:r>
            <a:endParaRPr lang="en-US" sz="4575" b="1">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TextBox 15"/>
          <p:cNvSpPr txBox="1"/>
          <p:nvPr/>
        </p:nvSpPr>
        <p:spPr>
          <a:xfrm>
            <a:off x="8207158" y="1458399"/>
            <a:ext cx="3152775" cy="577017"/>
          </a:xfrm>
          <a:prstGeom prst="rect">
            <a:avLst/>
          </a:prstGeom>
        </p:spPr>
        <p:txBody>
          <a:bodyPr vert="horz" wrap="square" lIns="123825" tIns="123825" rIns="57150" bIns="123825" rtlCol="0" anchor="t" anchorCtr="0">
            <a:spAutoFit/>
          </a:bodyPr>
          <a:lstStyle/>
          <a:p>
            <a:pPr>
              <a:lnSpc>
                <a:spcPct val="150000"/>
              </a:lnSpc>
            </a:pPr>
            <a:r>
              <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1991-2000年</a:t>
            </a:r>
            <a:endPar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16" name="TextBox 16"/>
          <p:cNvSpPr txBox="1"/>
          <p:nvPr/>
        </p:nvSpPr>
        <p:spPr>
          <a:xfrm>
            <a:off x="8039674" y="1925175"/>
            <a:ext cx="2486025" cy="1032014"/>
          </a:xfrm>
          <a:prstGeom prst="rect">
            <a:avLst/>
          </a:prstGeom>
        </p:spPr>
        <p:txBody>
          <a:bodyPr vert="horz" wrap="square" lIns="123825" tIns="123825" rIns="57150" bIns="123825" rtlCol="0" anchor="t" anchorCtr="0">
            <a:spAutoFit/>
          </a:bodyPr>
          <a:lstStyle/>
          <a:p>
            <a:pPr>
              <a:lnSpc>
                <a:spcPct val="150000"/>
              </a:lnSpc>
            </a:pPr>
            <a:r>
              <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Python得到了小范围的应用。</a:t>
            </a:r>
            <a:endPar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17" name="AutoShape 17"/>
          <p:cNvSpPr/>
          <p:nvPr/>
        </p:nvSpPr>
        <p:spPr>
          <a:xfrm>
            <a:off x="539110" y="3628558"/>
            <a:ext cx="3553224" cy="1998628"/>
          </a:xfrm>
          <a:prstGeom prst="roundRect">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3223339" y="5163660"/>
            <a:ext cx="656574" cy="127249"/>
          </a:xfrm>
          <a:prstGeom prst="round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9" name="TextBox 19"/>
          <p:cNvSpPr txBox="1"/>
          <p:nvPr/>
        </p:nvSpPr>
        <p:spPr>
          <a:xfrm>
            <a:off x="2759875" y="4067040"/>
            <a:ext cx="1581150" cy="1600200"/>
          </a:xfrm>
          <a:prstGeom prst="rect">
            <a:avLst/>
          </a:prstGeom>
        </p:spPr>
        <p:txBody>
          <a:bodyPr vert="horz" wrap="square" lIns="123825" tIns="123825" rIns="57150" bIns="123825" rtlCol="0" anchor="t" anchorCtr="0">
            <a:spAutoFit/>
          </a:bodyPr>
          <a:lstStyle/>
          <a:p>
            <a:pPr algn="ctr">
              <a:lnSpc>
                <a:spcPct val="186000"/>
              </a:lnSpc>
              <a:spcBef>
                <a:spcPts val="450"/>
              </a:spcBef>
            </a:pPr>
            <a:r>
              <a:rPr lang="en-US" sz="4575" b="1">
                <a:solidFill>
                  <a:schemeClr val="accent1"/>
                </a:solidFill>
                <a:latin typeface="宋体" panose="02010600030101010101" pitchFamily="2" charset="-122"/>
                <a:ea typeface="宋体" panose="02010600030101010101" pitchFamily="2" charset="-122"/>
                <a:cs typeface="宋体" panose="02010600030101010101" pitchFamily="2" charset="-122"/>
              </a:rPr>
              <a:t>04</a:t>
            </a:r>
            <a:endParaRPr lang="en-US" sz="4575" b="1">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
        <p:nvSpPr>
          <p:cNvPr id="20" name="TextBox 20"/>
          <p:cNvSpPr txBox="1"/>
          <p:nvPr/>
        </p:nvSpPr>
        <p:spPr>
          <a:xfrm>
            <a:off x="722679" y="3704529"/>
            <a:ext cx="3152775" cy="577017"/>
          </a:xfrm>
          <a:prstGeom prst="rect">
            <a:avLst/>
          </a:prstGeom>
        </p:spPr>
        <p:txBody>
          <a:bodyPr vert="horz" wrap="square" lIns="123825" tIns="123825" rIns="57150" bIns="123825" rtlCol="0" anchor="t" anchorCtr="0">
            <a:spAutoFit/>
          </a:bodyPr>
          <a:lstStyle/>
          <a:p>
            <a:pPr>
              <a:lnSpc>
                <a:spcPct val="150000"/>
              </a:lnSpc>
            </a:pPr>
            <a:r>
              <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2001年</a:t>
            </a:r>
            <a:endPar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21" name="TextBox 21"/>
          <p:cNvSpPr txBox="1"/>
          <p:nvPr/>
        </p:nvSpPr>
        <p:spPr>
          <a:xfrm>
            <a:off x="714779" y="3981324"/>
            <a:ext cx="2486025" cy="1447512"/>
          </a:xfrm>
          <a:prstGeom prst="rect">
            <a:avLst/>
          </a:prstGeom>
        </p:spPr>
        <p:txBody>
          <a:bodyPr vert="horz" wrap="square" lIns="123825" tIns="123825" rIns="57150" bIns="123825" rtlCol="0" anchor="t" anchorCtr="0">
            <a:spAutoFit/>
          </a:bodyPr>
          <a:lstStyle/>
          <a:p>
            <a:pPr>
              <a:lnSpc>
                <a:spcPct val="150000"/>
              </a:lnSpc>
            </a:pPr>
            <a:r>
              <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 2.0发布，引入了新特性，如列表推导式、生成器。</a:t>
            </a:r>
            <a:endPar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22" name="AutoShape 22"/>
          <p:cNvSpPr/>
          <p:nvPr/>
        </p:nvSpPr>
        <p:spPr>
          <a:xfrm>
            <a:off x="4281349" y="3628558"/>
            <a:ext cx="3553224" cy="1998628"/>
          </a:xfrm>
          <a:prstGeom prst="roundRect">
            <a:avLst/>
          </a:prstGeom>
          <a:solidFill>
            <a:schemeClr val="accent2">
              <a:alpha val="20000"/>
            </a:schemeClr>
          </a:solidFill>
        </p:spPr>
        <p:style>
          <a:lnRef idx="0">
            <a:schemeClr val="accent2"/>
          </a:lnRef>
          <a:fillRef idx="1">
            <a:schemeClr val="accent2"/>
          </a:fillRef>
          <a:effectRef idx="0">
            <a:schemeClr val="accent2"/>
          </a:effectRef>
          <a:fontRef idx="minor">
            <a:schemeClr val="lt1"/>
          </a:fontRef>
        </p:style>
      </p:sp>
      <p:sp>
        <p:nvSpPr>
          <p:cNvPr id="23" name="AutoShape 23"/>
          <p:cNvSpPr/>
          <p:nvPr/>
        </p:nvSpPr>
        <p:spPr>
          <a:xfrm>
            <a:off x="6965578" y="5163660"/>
            <a:ext cx="656574" cy="127249"/>
          </a:xfrm>
          <a:prstGeom prst="round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TextBox 24"/>
          <p:cNvSpPr txBox="1"/>
          <p:nvPr/>
        </p:nvSpPr>
        <p:spPr>
          <a:xfrm>
            <a:off x="6502115" y="4067040"/>
            <a:ext cx="1581150" cy="1600200"/>
          </a:xfrm>
          <a:prstGeom prst="rect">
            <a:avLst/>
          </a:prstGeom>
        </p:spPr>
        <p:txBody>
          <a:bodyPr vert="horz" wrap="square" lIns="123825" tIns="123825" rIns="57150" bIns="123825" rtlCol="0" anchor="t" anchorCtr="0">
            <a:spAutoFit/>
          </a:bodyPr>
          <a:lstStyle/>
          <a:p>
            <a:pPr algn="ctr">
              <a:lnSpc>
                <a:spcPct val="186000"/>
              </a:lnSpc>
              <a:spcBef>
                <a:spcPts val="450"/>
              </a:spcBef>
            </a:pPr>
            <a:r>
              <a:rPr lang="en-US" sz="4575" b="1">
                <a:solidFill>
                  <a:schemeClr val="accent1"/>
                </a:solidFill>
                <a:latin typeface="宋体" panose="02010600030101010101" pitchFamily="2" charset="-122"/>
                <a:ea typeface="宋体" panose="02010600030101010101" pitchFamily="2" charset="-122"/>
                <a:cs typeface="宋体" panose="02010600030101010101" pitchFamily="2" charset="-122"/>
              </a:rPr>
              <a:t>05</a:t>
            </a:r>
            <a:endParaRPr lang="en-US" sz="4575" b="1">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
        <p:nvSpPr>
          <p:cNvPr id="25" name="TextBox 25"/>
          <p:cNvSpPr txBox="1"/>
          <p:nvPr/>
        </p:nvSpPr>
        <p:spPr>
          <a:xfrm>
            <a:off x="4464918" y="3704529"/>
            <a:ext cx="3152775" cy="577017"/>
          </a:xfrm>
          <a:prstGeom prst="rect">
            <a:avLst/>
          </a:prstGeom>
        </p:spPr>
        <p:txBody>
          <a:bodyPr vert="horz" wrap="square" lIns="123825" tIns="123825" rIns="57150" bIns="123825" rtlCol="0" anchor="t" anchorCtr="0">
            <a:spAutoFit/>
          </a:bodyPr>
          <a:lstStyle/>
          <a:p>
            <a:pPr>
              <a:lnSpc>
                <a:spcPct val="150000"/>
              </a:lnSpc>
            </a:pPr>
            <a:r>
              <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2008年</a:t>
            </a:r>
            <a:endPar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26" name="TextBox 26"/>
          <p:cNvSpPr txBox="1"/>
          <p:nvPr/>
        </p:nvSpPr>
        <p:spPr>
          <a:xfrm>
            <a:off x="4430955" y="4018854"/>
            <a:ext cx="2486025" cy="1447512"/>
          </a:xfrm>
          <a:prstGeom prst="rect">
            <a:avLst/>
          </a:prstGeom>
        </p:spPr>
        <p:txBody>
          <a:bodyPr vert="horz" wrap="square" lIns="123825" tIns="123825" rIns="57150" bIns="123825" rtlCol="0" anchor="t" anchorCtr="0">
            <a:spAutoFit/>
          </a:bodyPr>
          <a:lstStyle/>
          <a:p>
            <a:pPr>
              <a:lnSpc>
                <a:spcPct val="150000"/>
              </a:lnSpc>
            </a:pPr>
            <a:r>
              <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 3.0发布，带来了许多重要的改进，如错误处理。</a:t>
            </a:r>
            <a:endPar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27" name="AutoShape 27"/>
          <p:cNvSpPr/>
          <p:nvPr/>
        </p:nvSpPr>
        <p:spPr>
          <a:xfrm>
            <a:off x="8023589" y="3628558"/>
            <a:ext cx="3553224" cy="1998628"/>
          </a:xfrm>
          <a:prstGeom prst="roundRect">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10720010" y="5163660"/>
            <a:ext cx="656574" cy="127249"/>
          </a:xfrm>
          <a:prstGeom prst="round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TextBox 29"/>
          <p:cNvSpPr txBox="1"/>
          <p:nvPr/>
        </p:nvSpPr>
        <p:spPr>
          <a:xfrm>
            <a:off x="10244354" y="4067040"/>
            <a:ext cx="1581150" cy="1600200"/>
          </a:xfrm>
          <a:prstGeom prst="rect">
            <a:avLst/>
          </a:prstGeom>
        </p:spPr>
        <p:txBody>
          <a:bodyPr vert="horz" wrap="square" lIns="123825" tIns="123825" rIns="57150" bIns="123825" rtlCol="0" anchor="t" anchorCtr="0">
            <a:spAutoFit/>
          </a:bodyPr>
          <a:lstStyle/>
          <a:p>
            <a:pPr algn="ctr">
              <a:lnSpc>
                <a:spcPct val="186000"/>
              </a:lnSpc>
              <a:spcBef>
                <a:spcPts val="450"/>
              </a:spcBef>
            </a:pPr>
            <a:r>
              <a:rPr lang="en-US" sz="4575" b="1">
                <a:solidFill>
                  <a:schemeClr val="accent1"/>
                </a:solidFill>
                <a:latin typeface="宋体" panose="02010600030101010101" pitchFamily="2" charset="-122"/>
                <a:ea typeface="宋体" panose="02010600030101010101" pitchFamily="2" charset="-122"/>
                <a:cs typeface="宋体" panose="02010600030101010101" pitchFamily="2" charset="-122"/>
              </a:rPr>
              <a:t>06</a:t>
            </a:r>
            <a:endParaRPr lang="en-US" sz="4575" b="1">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
        <p:nvSpPr>
          <p:cNvPr id="30" name="TextBox 30"/>
          <p:cNvSpPr txBox="1"/>
          <p:nvPr/>
        </p:nvSpPr>
        <p:spPr>
          <a:xfrm>
            <a:off x="8207158" y="3704529"/>
            <a:ext cx="3228975" cy="577017"/>
          </a:xfrm>
          <a:prstGeom prst="rect">
            <a:avLst/>
          </a:prstGeom>
        </p:spPr>
        <p:txBody>
          <a:bodyPr vert="horz" wrap="square" lIns="123825" tIns="123825" rIns="57150" bIns="123825" rtlCol="0" anchor="t" anchorCtr="0">
            <a:spAutoFit/>
          </a:bodyPr>
          <a:lstStyle/>
          <a:p>
            <a:pPr>
              <a:lnSpc>
                <a:spcPct val="150000"/>
              </a:lnSpc>
            </a:pPr>
            <a:r>
              <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2020年</a:t>
            </a:r>
            <a:endParaRPr lang="en-US" sz="1605"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31" name="TextBox 31"/>
          <p:cNvSpPr txBox="1"/>
          <p:nvPr/>
        </p:nvSpPr>
        <p:spPr>
          <a:xfrm>
            <a:off x="8019490" y="4117052"/>
            <a:ext cx="2764737" cy="1032014"/>
          </a:xfrm>
          <a:prstGeom prst="rect">
            <a:avLst/>
          </a:prstGeom>
        </p:spPr>
        <p:txBody>
          <a:bodyPr vert="horz" wrap="square" lIns="123825" tIns="123825" rIns="57150" bIns="123825" rtlCol="0" anchor="t" anchorCtr="0">
            <a:spAutoFit/>
          </a:bodyPr>
          <a:lstStyle/>
          <a:p>
            <a:pPr>
              <a:lnSpc>
                <a:spcPct val="150000"/>
              </a:lnSpc>
            </a:pPr>
            <a:r>
              <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Python已经成为了最受欢迎的编程语言之一。</a:t>
            </a:r>
            <a:endPar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grpSp>
        <p:nvGrpSpPr>
          <p:cNvPr id="32" name="Group 32"/>
          <p:cNvGrpSpPr/>
          <p:nvPr/>
        </p:nvGrpSpPr>
        <p:grpSpPr>
          <a:xfrm>
            <a:off x="454963" y="93878"/>
            <a:ext cx="10641129" cy="821250"/>
            <a:chOff x="454963" y="93878"/>
            <a:chExt cx="10641129" cy="821250"/>
          </a:xfrm>
        </p:grpSpPr>
        <p:sp>
          <p:nvSpPr>
            <p:cNvPr id="33" name="AutoShape 3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4" name="AutoShape 4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5" name="AutoShape 4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6" name="AutoShape 4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7" name="AutoShape 4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8" name="AutoShape 4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9" name="AutoShape 4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50" name="AutoShape 5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51" name="AutoShape 5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52" name="AutoShape 5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53" name="TextBox 53"/>
            <p:cNvSpPr txBox="1"/>
            <p:nvPr/>
          </p:nvSpPr>
          <p:spPr>
            <a:xfrm>
              <a:off x="1094842" y="93878"/>
              <a:ext cx="10001250" cy="821250"/>
            </a:xfrm>
            <a:prstGeom prst="rect">
              <a:avLst/>
            </a:prstGeom>
          </p:spPr>
          <p:txBody>
            <a:bodyPr vert="horz" wrap="square" lIns="123825" tIns="123825" rIns="57150" bIns="123825" rtlCol="0" anchor="t" anchorCtr="0">
              <a:spAutoFit/>
            </a:bodyPr>
            <a:lstStyle/>
            <a:p>
              <a:pPr>
                <a:lnSpc>
                  <a:spcPct val="140000"/>
                </a:lnSpc>
              </a:pPr>
              <a:r>
                <a:rPr lang="en-US" sz="3000" b="1" dirty="0">
                  <a:solidFill>
                    <a:schemeClr val="accent1"/>
                  </a:solidFill>
                  <a:latin typeface="宋体" panose="02010600030101010101" pitchFamily="2" charset="-122"/>
                  <a:ea typeface="宋体" panose="02010600030101010101" pitchFamily="2" charset="-122"/>
                  <a:cs typeface="宋体" panose="02010600030101010101" pitchFamily="2" charset="-122"/>
                </a:rPr>
                <a:t>Python</a:t>
              </a:r>
              <a:r>
                <a:rPr 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历史时间线</a:t>
              </a:r>
              <a:endParaRPr 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rot="2700000">
            <a:off x="4679004" y="2401236"/>
            <a:ext cx="2799547" cy="2789959"/>
          </a:xfrm>
          <a:prstGeom prst="rect">
            <a:avLst/>
          </a:prstGeom>
          <a:solidFill>
            <a:schemeClr val="lt1">
              <a:alpha val="51000"/>
            </a:schemeClr>
          </a:solidFill>
          <a:ln w="28575">
            <a:solidFill>
              <a:schemeClr val="accent2">
                <a:alpha val="51000"/>
              </a:schemeClr>
            </a:solidFill>
            <a:prstDash val="solid"/>
          </a:ln>
        </p:spPr>
        <p:style>
          <a:lnRef idx="0">
            <a:schemeClr val="lt1"/>
          </a:lnRef>
          <a:fillRef idx="1">
            <a:schemeClr val="lt1"/>
          </a:fillRef>
          <a:effectRef idx="0">
            <a:schemeClr val="lt1"/>
          </a:effectRef>
          <a:fontRef idx="minor">
            <a:schemeClr val="lt1"/>
          </a:fontRef>
        </p:style>
      </p:sp>
      <p:sp>
        <p:nvSpPr>
          <p:cNvPr id="3" name="TextBox 3"/>
          <p:cNvSpPr txBox="1"/>
          <p:nvPr/>
        </p:nvSpPr>
        <p:spPr>
          <a:xfrm>
            <a:off x="575049" y="2110528"/>
            <a:ext cx="3515332" cy="751937"/>
          </a:xfrm>
          <a:prstGeom prst="rect">
            <a:avLst/>
          </a:prstGeom>
        </p:spPr>
        <p:txBody>
          <a:bodyPr vert="horz" wrap="square" lIns="114300" tIns="57150" rIns="114300" bIns="57150" rtlCol="0" anchor="t" anchorCtr="0">
            <a:spAutoFit/>
          </a:bodyPr>
          <a:lstStyle/>
          <a:p>
            <a:pPr>
              <a:lnSpc>
                <a:spcPct val="120000"/>
              </a:lnSpc>
            </a:pPr>
            <a:r>
              <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Python的简洁性和易读性使其成为了初学者的首选语言之一。</a:t>
            </a:r>
            <a:endParaRPr lang="en-US"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Lst>
          </a:blip>
          <a:srcRect l="195" r="195"/>
          <a:stretch>
            <a:fillRect/>
          </a:stretch>
        </p:blipFill>
        <p:spPr>
          <a:xfrm>
            <a:off x="4284507" y="2196060"/>
            <a:ext cx="1219200" cy="1219200"/>
          </a:xfrm>
          <a:prstGeom prst="roundRect">
            <a:avLst/>
          </a:prstGeom>
          <a:ln w="19050">
            <a:solidFill>
              <a:schemeClr val="accent1"/>
            </a:solidFill>
            <a:prstDash val="solid"/>
          </a:ln>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Lst>
          </a:blip>
          <a:srcRect l="195" r="195"/>
          <a:stretch>
            <a:fillRect/>
          </a:stretch>
        </p:blipFill>
        <p:spPr>
          <a:xfrm>
            <a:off x="6641641" y="2196060"/>
            <a:ext cx="1219200" cy="1219200"/>
          </a:xfrm>
          <a:prstGeom prst="roundRect">
            <a:avLst/>
          </a:prstGeom>
          <a:ln w="19050">
            <a:solidFill>
              <a:schemeClr val="accent1"/>
            </a:solidFill>
            <a:prstDash val="solid"/>
          </a:ln>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Lst>
          </a:blip>
          <a:srcRect l="195" r="195"/>
          <a:stretch>
            <a:fillRect/>
          </a:stretch>
        </p:blipFill>
        <p:spPr>
          <a:xfrm>
            <a:off x="4284507" y="4288263"/>
            <a:ext cx="1219200" cy="1219200"/>
          </a:xfrm>
          <a:prstGeom prst="roundRect">
            <a:avLst/>
          </a:prstGeom>
          <a:ln w="19050">
            <a:solidFill>
              <a:schemeClr val="accent1"/>
            </a:solidFill>
            <a:prstDash val="solid"/>
          </a:ln>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rcRect l="195" r="195"/>
          <a:stretch>
            <a:fillRect/>
          </a:stretch>
        </p:blipFill>
        <p:spPr>
          <a:xfrm>
            <a:off x="6641641" y="4288263"/>
            <a:ext cx="1219200" cy="1219200"/>
          </a:xfrm>
          <a:prstGeom prst="roundRect">
            <a:avLst/>
          </a:prstGeom>
          <a:ln w="19050">
            <a:solidFill>
              <a:schemeClr val="accent1"/>
            </a:solidFill>
            <a:prstDash val="solid"/>
          </a:ln>
        </p:spPr>
      </p:pic>
      <p:sp>
        <p:nvSpPr>
          <p:cNvPr id="8" name="TextBox 8"/>
          <p:cNvSpPr txBox="1"/>
          <p:nvPr/>
        </p:nvSpPr>
        <p:spPr>
          <a:xfrm>
            <a:off x="653185" y="4288263"/>
            <a:ext cx="3562805" cy="681212"/>
          </a:xfrm>
          <a:prstGeom prst="rect">
            <a:avLst/>
          </a:prstGeom>
        </p:spPr>
        <p:txBody>
          <a:bodyPr vert="horz" wrap="square" lIns="114300" tIns="57150" rIns="114300" bIns="57150" rtlCol="0" anchor="t" anchorCtr="0">
            <a:spAutoFit/>
          </a:bodyPr>
          <a:lstStyle/>
          <a:p>
            <a:pPr>
              <a:lnSpc>
                <a:spcPct val="120000"/>
              </a:lnSpc>
            </a:pPr>
            <a:r>
              <a:rPr lang="en-US" sz="16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Python在数据科学、人工智能、Web开发等领域的应用越来越广泛。</a:t>
            </a:r>
            <a:endParaRPr lang="en-US" sz="1600"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9" name="TextBox 9"/>
          <p:cNvSpPr txBox="1"/>
          <p:nvPr/>
        </p:nvSpPr>
        <p:spPr>
          <a:xfrm>
            <a:off x="8123483" y="2110528"/>
            <a:ext cx="3337912" cy="681212"/>
          </a:xfrm>
          <a:prstGeom prst="rect">
            <a:avLst/>
          </a:prstGeom>
        </p:spPr>
        <p:txBody>
          <a:bodyPr vert="horz" wrap="square" lIns="114300" tIns="57150" rIns="114300" bIns="57150" rtlCol="0" anchor="t" anchorCtr="0">
            <a:spAutoFit/>
          </a:bodyPr>
          <a:lstStyle/>
          <a:p>
            <a:pPr>
              <a:lnSpc>
                <a:spcPct val="120000"/>
              </a:lnSpc>
            </a:pPr>
            <a:r>
              <a:rPr lang="en-US" sz="16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Python拥有庞大的社区，有成千上万的开源库和框架可供选择。</a:t>
            </a:r>
            <a:endParaRPr lang="en-US" sz="1600"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10" name="TextBox 10"/>
          <p:cNvSpPr txBox="1"/>
          <p:nvPr/>
        </p:nvSpPr>
        <p:spPr>
          <a:xfrm>
            <a:off x="8191168" y="4288263"/>
            <a:ext cx="3337912" cy="681212"/>
          </a:xfrm>
          <a:prstGeom prst="rect">
            <a:avLst/>
          </a:prstGeom>
        </p:spPr>
        <p:txBody>
          <a:bodyPr vert="horz" wrap="square" lIns="114300" tIns="57150" rIns="114300" bIns="57150" rtlCol="0" anchor="t" anchorCtr="0">
            <a:spAutoFit/>
          </a:bodyPr>
          <a:lstStyle/>
          <a:p>
            <a:pPr>
              <a:lnSpc>
                <a:spcPct val="120000"/>
              </a:lnSpc>
            </a:pPr>
            <a:r>
              <a:rPr lang="en-US" sz="1600" dirty="0">
                <a:solidFill>
                  <a:schemeClr val="dk1"/>
                </a:solidFill>
                <a:latin typeface="华文中宋" panose="02010600040101010101" pitchFamily="2" charset="-122"/>
                <a:ea typeface="华文中宋" panose="02010600040101010101" pitchFamily="2" charset="-122"/>
                <a:cs typeface="宋体" panose="02010600030101010101" pitchFamily="2" charset="-122"/>
              </a:rPr>
              <a:t>Python的开源特性使其成为了科学研究和工业界的重要工具。</a:t>
            </a:r>
            <a:endParaRPr lang="en-US" sz="1600" dirty="0">
              <a:solidFill>
                <a:schemeClr val="dk1"/>
              </a:solidFill>
              <a:latin typeface="华文中宋" panose="02010600040101010101" pitchFamily="2" charset="-122"/>
              <a:ea typeface="华文中宋" panose="02010600040101010101" pitchFamily="2" charset="-122"/>
              <a:cs typeface="宋体" panose="02010600030101010101" pitchFamily="2" charset="-122"/>
            </a:endParaRPr>
          </a:p>
        </p:txBody>
      </p:sp>
      <p:grpSp>
        <p:nvGrpSpPr>
          <p:cNvPr id="11" name="Group 11"/>
          <p:cNvGrpSpPr/>
          <p:nvPr/>
        </p:nvGrpSpPr>
        <p:grpSpPr>
          <a:xfrm>
            <a:off x="454963" y="93878"/>
            <a:ext cx="10641129" cy="826188"/>
            <a:chOff x="454963" y="93878"/>
            <a:chExt cx="10641129" cy="826188"/>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826188"/>
            </a:xfrm>
            <a:prstGeom prst="rect">
              <a:avLst/>
            </a:prstGeom>
          </p:spPr>
          <p:txBody>
            <a:bodyPr vert="horz" wrap="square" lIns="123825" tIns="123825" rIns="57150" bIns="123825" rtlCol="0" anchor="t" anchorCtr="0">
              <a:spAutoFit/>
            </a:bodyPr>
            <a:lstStyle/>
            <a:p>
              <a:pPr>
                <a:lnSpc>
                  <a:spcPct val="140000"/>
                </a:lnSpc>
              </a:pPr>
              <a:r>
                <a:rPr 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rPr>
                <a:t>Python对编程世界的影响</a:t>
              </a:r>
              <a:endParaRPr lang="en-US" sz="3000" b="1" dirty="0">
                <a:solidFill>
                  <a:schemeClr val="accent1"/>
                </a:solidFill>
                <a:latin typeface="华文中宋" panose="02010600040101010101" pitchFamily="2" charset="-122"/>
                <a:ea typeface="华文中宋" panose="02010600040101010101" pitchFamily="2" charset="-122"/>
                <a:cs typeface="宋体" panose="02010600030101010101" pitchFamily="2" charset="-122"/>
              </a:endParaRPr>
            </a:p>
          </p:txBody>
        </p:sp>
      </p:grpSp>
    </p:spTree>
  </p:cSld>
  <p:clrMapOvr>
    <a:masterClrMapping/>
  </p:clrMapOvr>
</p:sld>
</file>

<file path=ppt/tags/tag1.xml><?xml version="1.0" encoding="utf-8"?>
<p:tagLst xmlns:p="http://schemas.openxmlformats.org/presentationml/2006/main">
  <p:tag name="KSO_WPP_MARK_KEY" val="c0699c7c-d4e1-4252-a203-6cfb7d67ec36"/>
  <p:tag name="COMMONDATA" val="eyJoZGlkIjoiMjYwNWJlYjFmOTU0YTFlNzQ5OTBkOWE4YTE2Y2M2MTAifQ=="/>
</p:tagLst>
</file>

<file path=ppt/theme/theme1.xml><?xml version="1.0" encoding="utf-8"?>
<a:theme xmlns:a="http://schemas.openxmlformats.org/drawingml/2006/main" name="Office Theme">
  <a:themeElements>
    <a:clrScheme name="Office">
      <a:dk1>
        <a:srgbClr val="000000"/>
      </a:dk1>
      <a:lt1>
        <a:srgbClr val="F4F7FF"/>
      </a:lt1>
      <a:dk2>
        <a:srgbClr val="0A0237"/>
      </a:dk2>
      <a:lt2>
        <a:srgbClr val="FFFFFF"/>
      </a:lt2>
      <a:accent1>
        <a:srgbClr val="0084FF"/>
      </a:accent1>
      <a:accent2>
        <a:srgbClr val="5196FF"/>
      </a:accent2>
      <a:accent3>
        <a:srgbClr val="4454DF"/>
      </a:accent3>
      <a:accent4>
        <a:srgbClr val="7FA9F1"/>
      </a:accent4>
      <a:accent5>
        <a:srgbClr val="ABDDFF"/>
      </a:accent5>
      <a:accent6>
        <a:srgbClr val="A2E5B9"/>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5612</Words>
  <Application>WPS 演示</Application>
  <PresentationFormat>宽屏</PresentationFormat>
  <Paragraphs>345</Paragraphs>
  <Slides>29</Slides>
  <Notes>22</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Arial</vt:lpstr>
      <vt:lpstr>宋体</vt:lpstr>
      <vt:lpstr>Wingdings</vt:lpstr>
      <vt:lpstr>汉仪夏日体W</vt:lpstr>
      <vt:lpstr>Arial</vt:lpstr>
      <vt:lpstr>华文中宋</vt:lpstr>
      <vt:lpstr>微软雅黑</vt:lpstr>
      <vt:lpstr>Arial Unicode MS</vt:lpstr>
      <vt:lpstr>Calibri</vt:lpstr>
      <vt:lpstr>等线</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斩十山</cp:lastModifiedBy>
  <cp:revision>3</cp:revision>
  <dcterms:created xsi:type="dcterms:W3CDTF">2006-08-16T00:00:00Z</dcterms:created>
  <dcterms:modified xsi:type="dcterms:W3CDTF">2024-11-09T09:52:13Z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881B9992D56C4FDBBF59FECBEB21847F</vt:lpwstr>
  </property>
  <property fmtid="{D5CDD505-2E9C-101B-9397-08002B2CF9AE}" pid="3" name="KSOProductBuildVer">
    <vt:lpwstr>2052-11.1.0.12165</vt:lpwstr>
  </property>
</Properties>
</file>